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65" r:id="rId4"/>
    <p:sldId id="266" r:id="rId5"/>
    <p:sldId id="267" r:id="rId6"/>
    <p:sldId id="271" r:id="rId7"/>
    <p:sldId id="272" r:id="rId8"/>
    <p:sldId id="273" r:id="rId9"/>
    <p:sldId id="274" r:id="rId10"/>
    <p:sldId id="275" r:id="rId11"/>
    <p:sldId id="276" r:id="rId12"/>
    <p:sldId id="268" r:id="rId13"/>
    <p:sldId id="277" r:id="rId14"/>
    <p:sldId id="278" r:id="rId15"/>
    <p:sldId id="279" r:id="rId16"/>
    <p:sldId id="269" r:id="rId17"/>
    <p:sldId id="280" r:id="rId18"/>
    <p:sldId id="281" r:id="rId19"/>
    <p:sldId id="282" r:id="rId20"/>
    <p:sldId id="283" r:id="rId21"/>
    <p:sldId id="284" r:id="rId22"/>
    <p:sldId id="285" r:id="rId23"/>
    <p:sldId id="270" r:id="rId24"/>
    <p:sldId id="286" r:id="rId25"/>
    <p:sldId id="287" r:id="rId26"/>
    <p:sldId id="288" r:id="rId27"/>
    <p:sldId id="260" r:id="rId28"/>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5D43"/>
    <a:srgbClr val="01956F"/>
    <a:srgbClr val="00E4AA"/>
    <a:srgbClr val="000000"/>
    <a:srgbClr val="00F3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61" d="100"/>
          <a:sy n="61" d="100"/>
        </p:scale>
        <p:origin x="12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p>
        </p:txBody>
      </p:sp>
      <p:sp>
        <p:nvSpPr>
          <p:cNvPr id="4" name="Marcador de fecha 3"/>
          <p:cNvSpPr>
            <a:spLocks noGrp="1"/>
          </p:cNvSpPr>
          <p:nvPr>
            <p:ph type="dt" sz="half" idx="10"/>
          </p:nvPr>
        </p:nvSpPr>
        <p:spPr/>
        <p:txBody>
          <a:bodyPr/>
          <a:lstStyle/>
          <a:p>
            <a:fld id="{CC231CB2-8F63-4ACB-AA28-38CB9C3B0788}" type="datetimeFigureOut">
              <a:rPr lang="es-ES" smtClean="0"/>
              <a:t>24/06/2023</a:t>
            </a:fld>
            <a:endParaRPr lang="es-ES"/>
          </a:p>
        </p:txBody>
      </p:sp>
      <p:sp>
        <p:nvSpPr>
          <p:cNvPr id="5" name="Marcador de pie de página 4"/>
          <p:cNvSpPr>
            <a:spLocks noGrp="1"/>
          </p:cNvSpPr>
          <p:nvPr>
            <p:ph type="ftr" sz="quarter" idx="11"/>
          </p:nvPr>
        </p:nvSpPr>
        <p:spPr>
          <a:xfrm>
            <a:off x="4038600" y="6356350"/>
            <a:ext cx="4114800" cy="365125"/>
          </a:xfrm>
          <a:prstGeom prst="rect">
            <a:avLst/>
          </a:prstGeom>
        </p:spPr>
        <p:txBody>
          <a:bodyPr/>
          <a:lstStyle/>
          <a:p>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Tree>
    <p:extLst>
      <p:ext uri="{BB962C8B-B14F-4D97-AF65-F5344CB8AC3E}">
        <p14:creationId xmlns:p14="http://schemas.microsoft.com/office/powerpoint/2010/main" val="91815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CC231CB2-8F63-4ACB-AA28-38CB9C3B0788}" type="datetimeFigureOut">
              <a:rPr lang="es-ES" smtClean="0"/>
              <a:t>24/06/2023</a:t>
            </a:fld>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
        <p:nvSpPr>
          <p:cNvPr id="7" name="Marcador de pie de página 4">
            <a:extLst>
              <a:ext uri="{FF2B5EF4-FFF2-40B4-BE49-F238E27FC236}">
                <a16:creationId xmlns:a16="http://schemas.microsoft.com/office/drawing/2014/main" id="{B1CE7AAA-C957-4399-AFD2-D1F6EA1046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2729273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CC231CB2-8F63-4ACB-AA28-38CB9C3B0788}" type="datetimeFigureOut">
              <a:rPr lang="es-ES" smtClean="0"/>
              <a:t>24/06/2023</a:t>
            </a:fld>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
        <p:nvSpPr>
          <p:cNvPr id="7" name="Marcador de pie de página 4">
            <a:extLst>
              <a:ext uri="{FF2B5EF4-FFF2-40B4-BE49-F238E27FC236}">
                <a16:creationId xmlns:a16="http://schemas.microsoft.com/office/drawing/2014/main" id="{05C6D0C1-DE56-A6A4-A54B-E820CC4DBB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2073107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CC231CB2-8F63-4ACB-AA28-38CB9C3B0788}" type="datetimeFigureOut">
              <a:rPr lang="es-ES" smtClean="0"/>
              <a:t>24/06/2023</a:t>
            </a:fld>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
        <p:nvSpPr>
          <p:cNvPr id="7" name="Marcador de pie de página 4">
            <a:extLst>
              <a:ext uri="{FF2B5EF4-FFF2-40B4-BE49-F238E27FC236}">
                <a16:creationId xmlns:a16="http://schemas.microsoft.com/office/drawing/2014/main" id="{0D47FDC8-F0A1-98AE-D706-238A59784D15}"/>
              </a:ext>
            </a:extLst>
          </p:cNvPr>
          <p:cNvSpPr txBox="1">
            <a:spLocks/>
          </p:cNvSpPr>
          <p:nvPr userDrawn="1"/>
        </p:nvSpPr>
        <p:spPr>
          <a:xfrm>
            <a:off x="4038600" y="6356350"/>
            <a:ext cx="4114800" cy="365125"/>
          </a:xfrm>
          <a:prstGeom prst="rect">
            <a:avLst/>
          </a:prstGeom>
        </p:spPr>
        <p:txBody>
          <a:bodyPr vert="horz" lIns="91440" tIns="45720" rIns="91440" bIns="45720" rtlCol="0" anchor="ctr"/>
          <a:lstStyle>
            <a:defPPr>
              <a:defRPr lang="es-E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ES" dirty="0"/>
              <a:t>Programa de Especialización en Supervisión de Mantenimiento</a:t>
            </a:r>
          </a:p>
        </p:txBody>
      </p:sp>
    </p:spTree>
    <p:extLst>
      <p:ext uri="{BB962C8B-B14F-4D97-AF65-F5344CB8AC3E}">
        <p14:creationId xmlns:p14="http://schemas.microsoft.com/office/powerpoint/2010/main" val="894522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CC231CB2-8F63-4ACB-AA28-38CB9C3B0788}" type="datetimeFigureOut">
              <a:rPr lang="es-ES" smtClean="0"/>
              <a:t>24/06/2023</a:t>
            </a:fld>
            <a:endParaRPr lang="es-ES"/>
          </a:p>
        </p:txBody>
      </p:sp>
      <p:sp>
        <p:nvSpPr>
          <p:cNvPr id="6" name="Marcador de número de diapositiva 5"/>
          <p:cNvSpPr>
            <a:spLocks noGrp="1"/>
          </p:cNvSpPr>
          <p:nvPr>
            <p:ph type="sldNum" sz="quarter" idx="12"/>
          </p:nvPr>
        </p:nvSpPr>
        <p:spPr/>
        <p:txBody>
          <a:bodyPr/>
          <a:lstStyle/>
          <a:p>
            <a:fld id="{24A79FA8-4D08-4E50-BBA2-D88CCB263461}" type="slidenum">
              <a:rPr lang="es-ES" smtClean="0"/>
              <a:t>‹Nº›</a:t>
            </a:fld>
            <a:endParaRPr lang="es-ES"/>
          </a:p>
        </p:txBody>
      </p:sp>
      <p:sp>
        <p:nvSpPr>
          <p:cNvPr id="7" name="Marcador de pie de página 4">
            <a:extLst>
              <a:ext uri="{FF2B5EF4-FFF2-40B4-BE49-F238E27FC236}">
                <a16:creationId xmlns:a16="http://schemas.microsoft.com/office/drawing/2014/main" id="{BF1B081F-6E56-1E3E-CEEF-B590F3B502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3593730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sz="half" idx="1"/>
          </p:nvPr>
        </p:nvSpPr>
        <p:spPr>
          <a:xfrm>
            <a:off x="838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CC231CB2-8F63-4ACB-AA28-38CB9C3B0788}" type="datetimeFigureOut">
              <a:rPr lang="es-ES" smtClean="0"/>
              <a:t>24/06/2023</a:t>
            </a:fld>
            <a:endParaRPr lang="es-ES"/>
          </a:p>
        </p:txBody>
      </p:sp>
      <p:sp>
        <p:nvSpPr>
          <p:cNvPr id="7" name="Marcador de número de diapositiva 6"/>
          <p:cNvSpPr>
            <a:spLocks noGrp="1"/>
          </p:cNvSpPr>
          <p:nvPr>
            <p:ph type="sldNum" sz="quarter" idx="12"/>
          </p:nvPr>
        </p:nvSpPr>
        <p:spPr/>
        <p:txBody>
          <a:bodyPr/>
          <a:lstStyle/>
          <a:p>
            <a:fld id="{24A79FA8-4D08-4E50-BBA2-D88CCB263461}" type="slidenum">
              <a:rPr lang="es-ES" smtClean="0"/>
              <a:t>‹Nº›</a:t>
            </a:fld>
            <a:endParaRPr lang="es-ES"/>
          </a:p>
        </p:txBody>
      </p:sp>
      <p:sp>
        <p:nvSpPr>
          <p:cNvPr id="8" name="Marcador de pie de página 4">
            <a:extLst>
              <a:ext uri="{FF2B5EF4-FFF2-40B4-BE49-F238E27FC236}">
                <a16:creationId xmlns:a16="http://schemas.microsoft.com/office/drawing/2014/main" id="{A065CC73-56E8-F6D2-236D-4809CCCD11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3646244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CC231CB2-8F63-4ACB-AA28-38CB9C3B0788}" type="datetimeFigureOut">
              <a:rPr lang="es-ES" smtClean="0"/>
              <a:t>24/06/2023</a:t>
            </a:fld>
            <a:endParaRPr lang="es-ES"/>
          </a:p>
        </p:txBody>
      </p:sp>
      <p:sp>
        <p:nvSpPr>
          <p:cNvPr id="9" name="Marcador de número de diapositiva 8"/>
          <p:cNvSpPr>
            <a:spLocks noGrp="1"/>
          </p:cNvSpPr>
          <p:nvPr>
            <p:ph type="sldNum" sz="quarter" idx="12"/>
          </p:nvPr>
        </p:nvSpPr>
        <p:spPr/>
        <p:txBody>
          <a:bodyPr/>
          <a:lstStyle/>
          <a:p>
            <a:fld id="{24A79FA8-4D08-4E50-BBA2-D88CCB263461}" type="slidenum">
              <a:rPr lang="es-ES" smtClean="0"/>
              <a:t>‹Nº›</a:t>
            </a:fld>
            <a:endParaRPr lang="es-ES"/>
          </a:p>
        </p:txBody>
      </p:sp>
      <p:sp>
        <p:nvSpPr>
          <p:cNvPr id="10" name="Marcador de pie de página 4">
            <a:extLst>
              <a:ext uri="{FF2B5EF4-FFF2-40B4-BE49-F238E27FC236}">
                <a16:creationId xmlns:a16="http://schemas.microsoft.com/office/drawing/2014/main" id="{64772212-BB7D-E7F5-A4DC-240094B27293}"/>
              </a:ext>
            </a:extLst>
          </p:cNvPr>
          <p:cNvSpPr>
            <a:spLocks noGrp="1"/>
          </p:cNvSpPr>
          <p:nvPr>
            <p:ph type="ftr" sz="quarter" idx="1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496232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CC231CB2-8F63-4ACB-AA28-38CB9C3B0788}" type="datetimeFigureOut">
              <a:rPr lang="es-ES" smtClean="0"/>
              <a:t>24/06/2023</a:t>
            </a:fld>
            <a:endParaRPr lang="es-ES"/>
          </a:p>
        </p:txBody>
      </p:sp>
      <p:sp>
        <p:nvSpPr>
          <p:cNvPr id="5" name="Marcador de número de diapositiva 4"/>
          <p:cNvSpPr>
            <a:spLocks noGrp="1"/>
          </p:cNvSpPr>
          <p:nvPr>
            <p:ph type="sldNum" sz="quarter" idx="12"/>
          </p:nvPr>
        </p:nvSpPr>
        <p:spPr/>
        <p:txBody>
          <a:bodyPr/>
          <a:lstStyle/>
          <a:p>
            <a:fld id="{24A79FA8-4D08-4E50-BBA2-D88CCB263461}" type="slidenum">
              <a:rPr lang="es-ES" smtClean="0"/>
              <a:t>‹Nº›</a:t>
            </a:fld>
            <a:endParaRPr lang="es-ES"/>
          </a:p>
        </p:txBody>
      </p:sp>
      <p:sp>
        <p:nvSpPr>
          <p:cNvPr id="7" name="Marcador de pie de página 4">
            <a:extLst>
              <a:ext uri="{FF2B5EF4-FFF2-40B4-BE49-F238E27FC236}">
                <a16:creationId xmlns:a16="http://schemas.microsoft.com/office/drawing/2014/main" id="{B5C152DD-2CFE-E8E1-7070-E11EB2A177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1989915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CC231CB2-8F63-4ACB-AA28-38CB9C3B0788}" type="datetimeFigureOut">
              <a:rPr lang="es-ES" smtClean="0"/>
              <a:t>24/06/2023</a:t>
            </a:fld>
            <a:endParaRPr lang="es-ES"/>
          </a:p>
        </p:txBody>
      </p:sp>
      <p:sp>
        <p:nvSpPr>
          <p:cNvPr id="4" name="Marcador de número de diapositiva 3"/>
          <p:cNvSpPr>
            <a:spLocks noGrp="1"/>
          </p:cNvSpPr>
          <p:nvPr>
            <p:ph type="sldNum" sz="quarter" idx="12"/>
          </p:nvPr>
        </p:nvSpPr>
        <p:spPr/>
        <p:txBody>
          <a:bodyPr/>
          <a:lstStyle/>
          <a:p>
            <a:fld id="{24A79FA8-4D08-4E50-BBA2-D88CCB263461}" type="slidenum">
              <a:rPr lang="es-ES" smtClean="0"/>
              <a:t>‹Nº›</a:t>
            </a:fld>
            <a:endParaRPr lang="es-ES"/>
          </a:p>
        </p:txBody>
      </p:sp>
      <p:sp>
        <p:nvSpPr>
          <p:cNvPr id="6" name="Marcador de pie de página 4">
            <a:extLst>
              <a:ext uri="{FF2B5EF4-FFF2-40B4-BE49-F238E27FC236}">
                <a16:creationId xmlns:a16="http://schemas.microsoft.com/office/drawing/2014/main" id="{D8021F59-2DAF-F5D2-3F62-1BFB9A8F07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1162406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CC231CB2-8F63-4ACB-AA28-38CB9C3B0788}" type="datetimeFigureOut">
              <a:rPr lang="es-ES" smtClean="0"/>
              <a:t>24/06/2023</a:t>
            </a:fld>
            <a:endParaRPr lang="es-ES"/>
          </a:p>
        </p:txBody>
      </p:sp>
      <p:sp>
        <p:nvSpPr>
          <p:cNvPr id="7" name="Marcador de número de diapositiva 6"/>
          <p:cNvSpPr>
            <a:spLocks noGrp="1"/>
          </p:cNvSpPr>
          <p:nvPr>
            <p:ph type="sldNum" sz="quarter" idx="12"/>
          </p:nvPr>
        </p:nvSpPr>
        <p:spPr/>
        <p:txBody>
          <a:bodyPr/>
          <a:lstStyle/>
          <a:p>
            <a:fld id="{24A79FA8-4D08-4E50-BBA2-D88CCB263461}" type="slidenum">
              <a:rPr lang="es-ES" smtClean="0"/>
              <a:t>‹Nº›</a:t>
            </a:fld>
            <a:endParaRPr lang="es-ES"/>
          </a:p>
        </p:txBody>
      </p:sp>
      <p:sp>
        <p:nvSpPr>
          <p:cNvPr id="8" name="Marcador de pie de página 4">
            <a:extLst>
              <a:ext uri="{FF2B5EF4-FFF2-40B4-BE49-F238E27FC236}">
                <a16:creationId xmlns:a16="http://schemas.microsoft.com/office/drawing/2014/main" id="{0EA54167-E3D5-7BD2-790D-D8D0B57FF1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1999809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Marcador de fecha 4"/>
          <p:cNvSpPr>
            <a:spLocks noGrp="1"/>
          </p:cNvSpPr>
          <p:nvPr>
            <p:ph type="dt" sz="half" idx="10"/>
          </p:nvPr>
        </p:nvSpPr>
        <p:spPr/>
        <p:txBody>
          <a:bodyPr/>
          <a:lstStyle/>
          <a:p>
            <a:fld id="{CC231CB2-8F63-4ACB-AA28-38CB9C3B0788}" type="datetimeFigureOut">
              <a:rPr lang="es-ES" smtClean="0"/>
              <a:t>24/06/2023</a:t>
            </a:fld>
            <a:endParaRPr lang="es-ES"/>
          </a:p>
        </p:txBody>
      </p:sp>
      <p:sp>
        <p:nvSpPr>
          <p:cNvPr id="7" name="Marcador de número de diapositiva 6"/>
          <p:cNvSpPr>
            <a:spLocks noGrp="1"/>
          </p:cNvSpPr>
          <p:nvPr>
            <p:ph type="sldNum" sz="quarter" idx="12"/>
          </p:nvPr>
        </p:nvSpPr>
        <p:spPr/>
        <p:txBody>
          <a:bodyPr/>
          <a:lstStyle/>
          <a:p>
            <a:fld id="{24A79FA8-4D08-4E50-BBA2-D88CCB263461}" type="slidenum">
              <a:rPr lang="es-ES" smtClean="0"/>
              <a:t>‹Nº›</a:t>
            </a:fld>
            <a:endParaRPr lang="es-ES"/>
          </a:p>
        </p:txBody>
      </p:sp>
      <p:sp>
        <p:nvSpPr>
          <p:cNvPr id="8" name="Marcador de pie de página 4">
            <a:extLst>
              <a:ext uri="{FF2B5EF4-FFF2-40B4-BE49-F238E27FC236}">
                <a16:creationId xmlns:a16="http://schemas.microsoft.com/office/drawing/2014/main" id="{AA2E6019-4FDB-664E-8884-0D378085E2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219691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dirty="0"/>
              <a:t>Editar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231CB2-8F63-4ACB-AA28-38CB9C3B0788}" type="datetimeFigureOut">
              <a:rPr lang="es-ES" smtClean="0"/>
              <a:t>24/06/2023</a:t>
            </a:fld>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A79FA8-4D08-4E50-BBA2-D88CCB263461}" type="slidenum">
              <a:rPr lang="es-ES" smtClean="0"/>
              <a:t>‹Nº›</a:t>
            </a:fld>
            <a:endParaRPr lang="es-ES"/>
          </a:p>
        </p:txBody>
      </p:sp>
      <p:sp>
        <p:nvSpPr>
          <p:cNvPr id="8" name="Marcador de pie de página 4">
            <a:extLst>
              <a:ext uri="{FF2B5EF4-FFF2-40B4-BE49-F238E27FC236}">
                <a16:creationId xmlns:a16="http://schemas.microsoft.com/office/drawing/2014/main" id="{3087C2EF-F33A-5402-A2D3-0FDA3816C8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Programa de Especialización en Supervisión de Mantenimiento</a:t>
            </a:r>
          </a:p>
        </p:txBody>
      </p:sp>
    </p:spTree>
    <p:extLst>
      <p:ext uri="{BB962C8B-B14F-4D97-AF65-F5344CB8AC3E}">
        <p14:creationId xmlns:p14="http://schemas.microsoft.com/office/powerpoint/2010/main" val="2980819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jp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5802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8001798-216A-CB28-33E9-1B7AB2BD7174}"/>
              </a:ext>
            </a:extLst>
          </p:cNvPr>
          <p:cNvSpPr>
            <a:spLocks noGrp="1"/>
          </p:cNvSpPr>
          <p:nvPr>
            <p:ph type="title"/>
          </p:nvPr>
        </p:nvSpPr>
        <p:spPr/>
        <p:txBody>
          <a:bodyPr/>
          <a:lstStyle/>
          <a:p>
            <a:r>
              <a:rPr lang="es-PE" dirty="0"/>
              <a:t>Etapas de la preparación </a:t>
            </a:r>
            <a:endParaRPr lang="es-419" dirty="0"/>
          </a:p>
        </p:txBody>
      </p:sp>
      <p:sp>
        <p:nvSpPr>
          <p:cNvPr id="3" name="Marcador de contenido 2">
            <a:extLst>
              <a:ext uri="{FF2B5EF4-FFF2-40B4-BE49-F238E27FC236}">
                <a16:creationId xmlns:a16="http://schemas.microsoft.com/office/drawing/2014/main" id="{277BFDBD-6EF3-4A4F-A332-7A032D4D55B0}"/>
              </a:ext>
            </a:extLst>
          </p:cNvPr>
          <p:cNvSpPr>
            <a:spLocks noGrp="1"/>
          </p:cNvSpPr>
          <p:nvPr>
            <p:ph idx="1"/>
          </p:nvPr>
        </p:nvSpPr>
        <p:spPr/>
        <p:txBody>
          <a:bodyPr>
            <a:normAutofit lnSpcReduction="10000"/>
          </a:bodyPr>
          <a:lstStyle/>
          <a:p>
            <a:r>
              <a:rPr lang="es-PE" dirty="0"/>
              <a:t>Se sugieren reuniones de coordinación quincenales al comienzo y semanales el último mes</a:t>
            </a:r>
          </a:p>
          <a:p>
            <a:pPr lvl="1"/>
            <a:r>
              <a:rPr lang="es-PE" dirty="0"/>
              <a:t>En las primeras reuniones debe participar compras, almacenes, operaciones y mantenimiento para definir:</a:t>
            </a:r>
          </a:p>
          <a:p>
            <a:pPr lvl="2"/>
            <a:r>
              <a:rPr lang="es-PE" dirty="0"/>
              <a:t>Trabajos críticos</a:t>
            </a:r>
          </a:p>
          <a:p>
            <a:pPr lvl="2"/>
            <a:r>
              <a:rPr lang="es-PE" dirty="0"/>
              <a:t>Presupuestos</a:t>
            </a:r>
          </a:p>
          <a:p>
            <a:pPr lvl="2"/>
            <a:r>
              <a:rPr lang="es-PE" dirty="0"/>
              <a:t>Tiempos de entrega y alternativas</a:t>
            </a:r>
          </a:p>
          <a:p>
            <a:pPr lvl="2"/>
            <a:r>
              <a:rPr lang="es-PE" dirty="0"/>
              <a:t>Tareas con personal propio y personal tercero</a:t>
            </a:r>
          </a:p>
          <a:p>
            <a:pPr lvl="1"/>
            <a:r>
              <a:rPr lang="es-PE" dirty="0"/>
              <a:t>Conforme se acerca la parada de planta se debe involucrar a seguridad y medio ambiente para:</a:t>
            </a:r>
          </a:p>
          <a:p>
            <a:pPr lvl="2"/>
            <a:r>
              <a:rPr lang="es-PE" dirty="0"/>
              <a:t>Homologar procesos y proveedores</a:t>
            </a:r>
          </a:p>
          <a:p>
            <a:pPr lvl="2"/>
            <a:r>
              <a:rPr lang="es-PE" dirty="0"/>
              <a:t>Ver permisos y evaluar riesgos</a:t>
            </a:r>
          </a:p>
          <a:p>
            <a:pPr lvl="2"/>
            <a:r>
              <a:rPr lang="es-PE" dirty="0"/>
              <a:t>Evaluar interferencias y limitaciones</a:t>
            </a:r>
            <a:endParaRPr lang="es-419" dirty="0"/>
          </a:p>
        </p:txBody>
      </p:sp>
    </p:spTree>
    <p:extLst>
      <p:ext uri="{BB962C8B-B14F-4D97-AF65-F5344CB8AC3E}">
        <p14:creationId xmlns:p14="http://schemas.microsoft.com/office/powerpoint/2010/main" val="1722369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4FD325-40FC-6DBC-56DB-44B99F8B7F8B}"/>
              </a:ext>
            </a:extLst>
          </p:cNvPr>
          <p:cNvSpPr>
            <a:spLocks noGrp="1"/>
          </p:cNvSpPr>
          <p:nvPr>
            <p:ph type="title"/>
          </p:nvPr>
        </p:nvSpPr>
        <p:spPr/>
        <p:txBody>
          <a:bodyPr/>
          <a:lstStyle/>
          <a:p>
            <a:r>
              <a:rPr lang="es-PE" dirty="0"/>
              <a:t>Puntos a considerar en la planificación</a:t>
            </a:r>
            <a:endParaRPr lang="es-419" dirty="0"/>
          </a:p>
        </p:txBody>
      </p:sp>
      <p:sp>
        <p:nvSpPr>
          <p:cNvPr id="3" name="Marcador de contenido 2">
            <a:extLst>
              <a:ext uri="{FF2B5EF4-FFF2-40B4-BE49-F238E27FC236}">
                <a16:creationId xmlns:a16="http://schemas.microsoft.com/office/drawing/2014/main" id="{985DEF77-613A-E3C5-3CC4-AB5F666264ED}"/>
              </a:ext>
            </a:extLst>
          </p:cNvPr>
          <p:cNvSpPr>
            <a:spLocks noGrp="1"/>
          </p:cNvSpPr>
          <p:nvPr>
            <p:ph idx="1"/>
          </p:nvPr>
        </p:nvSpPr>
        <p:spPr/>
        <p:txBody>
          <a:bodyPr>
            <a:normAutofit lnSpcReduction="10000"/>
          </a:bodyPr>
          <a:lstStyle/>
          <a:p>
            <a:r>
              <a:rPr lang="es-PE" dirty="0"/>
              <a:t>Cortes de servicio:</a:t>
            </a:r>
          </a:p>
          <a:p>
            <a:pPr lvl="1"/>
            <a:r>
              <a:rPr lang="es-PE" dirty="0"/>
              <a:t>Grupos electrógenos</a:t>
            </a:r>
          </a:p>
          <a:p>
            <a:pPr lvl="1"/>
            <a:r>
              <a:rPr lang="es-PE" dirty="0"/>
              <a:t>Compresores de aire</a:t>
            </a:r>
          </a:p>
          <a:p>
            <a:pPr lvl="1"/>
            <a:r>
              <a:rPr lang="es-PE" dirty="0"/>
              <a:t>Agua</a:t>
            </a:r>
          </a:p>
          <a:p>
            <a:pPr lvl="1"/>
            <a:r>
              <a:rPr lang="es-PE" dirty="0"/>
              <a:t>Alimentos</a:t>
            </a:r>
          </a:p>
          <a:p>
            <a:pPr lvl="1"/>
            <a:r>
              <a:rPr lang="es-PE" dirty="0"/>
              <a:t>Cámaras de refrigeración</a:t>
            </a:r>
          </a:p>
          <a:p>
            <a:pPr lvl="1"/>
            <a:r>
              <a:rPr lang="es-PE" dirty="0"/>
              <a:t>Internet y comunicaciones</a:t>
            </a:r>
          </a:p>
          <a:p>
            <a:r>
              <a:rPr lang="es-PE" dirty="0"/>
              <a:t>Medidas de contingencia:</a:t>
            </a:r>
          </a:p>
          <a:p>
            <a:pPr lvl="1"/>
            <a:r>
              <a:rPr lang="es-PE" dirty="0"/>
              <a:t>Tareas críticas</a:t>
            </a:r>
          </a:p>
          <a:p>
            <a:pPr lvl="1"/>
            <a:r>
              <a:rPr lang="es-PE" dirty="0"/>
              <a:t>Repuestos críticos</a:t>
            </a:r>
          </a:p>
          <a:p>
            <a:pPr lvl="1"/>
            <a:r>
              <a:rPr lang="es-PE" dirty="0"/>
              <a:t>Posibles problemas y alternativas</a:t>
            </a:r>
          </a:p>
        </p:txBody>
      </p:sp>
    </p:spTree>
    <p:extLst>
      <p:ext uri="{BB962C8B-B14F-4D97-AF65-F5344CB8AC3E}">
        <p14:creationId xmlns:p14="http://schemas.microsoft.com/office/powerpoint/2010/main" val="2388693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8F4ACB-4C6A-F646-FFF2-A69CC038CFDF}"/>
              </a:ext>
            </a:extLst>
          </p:cNvPr>
          <p:cNvSpPr>
            <a:spLocks noGrp="1"/>
          </p:cNvSpPr>
          <p:nvPr>
            <p:ph type="title"/>
          </p:nvPr>
        </p:nvSpPr>
        <p:spPr/>
        <p:txBody>
          <a:bodyPr/>
          <a:lstStyle/>
          <a:p>
            <a:r>
              <a:rPr lang="es-PE" dirty="0"/>
              <a:t>Programación de Tareas y Gestión de Recursos</a:t>
            </a:r>
            <a:endParaRPr lang="es-419" dirty="0"/>
          </a:p>
        </p:txBody>
      </p:sp>
      <p:sp>
        <p:nvSpPr>
          <p:cNvPr id="3" name="Marcador de texto 2">
            <a:extLst>
              <a:ext uri="{FF2B5EF4-FFF2-40B4-BE49-F238E27FC236}">
                <a16:creationId xmlns:a16="http://schemas.microsoft.com/office/drawing/2014/main" id="{5F0867DE-5E7A-759A-5414-3DDD95F8B1B4}"/>
              </a:ext>
            </a:extLst>
          </p:cNvPr>
          <p:cNvSpPr>
            <a:spLocks noGrp="1"/>
          </p:cNvSpPr>
          <p:nvPr>
            <p:ph type="body" idx="1"/>
          </p:nvPr>
        </p:nvSpPr>
        <p:spPr/>
        <p:txBody>
          <a:bodyPr/>
          <a:lstStyle/>
          <a:p>
            <a:endParaRPr lang="es-419"/>
          </a:p>
        </p:txBody>
      </p:sp>
    </p:spTree>
    <p:extLst>
      <p:ext uri="{BB962C8B-B14F-4D97-AF65-F5344CB8AC3E}">
        <p14:creationId xmlns:p14="http://schemas.microsoft.com/office/powerpoint/2010/main" val="2573724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07F31951-0339-5BFD-B7B8-53BE33C67D9B}"/>
              </a:ext>
            </a:extLst>
          </p:cNvPr>
          <p:cNvSpPr>
            <a:spLocks noGrp="1"/>
          </p:cNvSpPr>
          <p:nvPr>
            <p:ph type="title"/>
          </p:nvPr>
        </p:nvSpPr>
        <p:spPr/>
        <p:txBody>
          <a:bodyPr/>
          <a:lstStyle/>
          <a:p>
            <a:r>
              <a:rPr lang="es-PE" dirty="0"/>
              <a:t>Programación de las tareas</a:t>
            </a:r>
            <a:endParaRPr lang="es-419" dirty="0"/>
          </a:p>
        </p:txBody>
      </p:sp>
      <p:sp>
        <p:nvSpPr>
          <p:cNvPr id="5" name="Marcador de contenido 4">
            <a:extLst>
              <a:ext uri="{FF2B5EF4-FFF2-40B4-BE49-F238E27FC236}">
                <a16:creationId xmlns:a16="http://schemas.microsoft.com/office/drawing/2014/main" id="{4A4F7FFD-50FD-0F06-569F-BD45C980DAD4}"/>
              </a:ext>
            </a:extLst>
          </p:cNvPr>
          <p:cNvSpPr>
            <a:spLocks noGrp="1"/>
          </p:cNvSpPr>
          <p:nvPr>
            <p:ph idx="1"/>
          </p:nvPr>
        </p:nvSpPr>
        <p:spPr/>
        <p:txBody>
          <a:bodyPr>
            <a:normAutofit fontScale="92500"/>
          </a:bodyPr>
          <a:lstStyle/>
          <a:p>
            <a:r>
              <a:rPr lang="es-PE" dirty="0"/>
              <a:t>La utilización de metodologías de gestión de proyectos ayudan a poder armar un diagrama de Gantt con los trabajos a realizar</a:t>
            </a:r>
          </a:p>
          <a:p>
            <a:r>
              <a:rPr lang="es-PE" dirty="0"/>
              <a:t>Cuando se tienen los trabajos listados debemos de tener:</a:t>
            </a:r>
          </a:p>
          <a:p>
            <a:pPr lvl="1"/>
            <a:r>
              <a:rPr lang="es-PE" dirty="0"/>
              <a:t>Cronograma de cortes de servicios</a:t>
            </a:r>
          </a:p>
          <a:p>
            <a:pPr lvl="1"/>
            <a:r>
              <a:rPr lang="es-PE" dirty="0"/>
              <a:t>Cronograma de tareas críticas</a:t>
            </a:r>
          </a:p>
          <a:p>
            <a:pPr lvl="1"/>
            <a:r>
              <a:rPr lang="es-PE" dirty="0"/>
              <a:t>Cronograma de tareas complementarias</a:t>
            </a:r>
          </a:p>
          <a:p>
            <a:pPr lvl="1"/>
            <a:r>
              <a:rPr lang="es-PE" dirty="0"/>
              <a:t>Cronograma de pruebas de funcionamiento</a:t>
            </a:r>
          </a:p>
          <a:p>
            <a:pPr lvl="1"/>
            <a:r>
              <a:rPr lang="es-PE" dirty="0"/>
              <a:t>Cronograma de arranque de planta</a:t>
            </a:r>
          </a:p>
          <a:p>
            <a:r>
              <a:rPr lang="es-PE" dirty="0"/>
              <a:t>Desde la etapa de planificación se debe de tener una idea de cual es la necesidad de supervisión de las tareas, aún cuando sea con personal propio, siempre debe haber algún nivel de supervisión en las tareas.</a:t>
            </a:r>
            <a:endParaRPr lang="es-419" dirty="0"/>
          </a:p>
        </p:txBody>
      </p:sp>
    </p:spTree>
    <p:extLst>
      <p:ext uri="{BB962C8B-B14F-4D97-AF65-F5344CB8AC3E}">
        <p14:creationId xmlns:p14="http://schemas.microsoft.com/office/powerpoint/2010/main" val="3222698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99D982-06F9-565C-BC35-FC50EFDEED58}"/>
              </a:ext>
            </a:extLst>
          </p:cNvPr>
          <p:cNvSpPr>
            <a:spLocks noGrp="1"/>
          </p:cNvSpPr>
          <p:nvPr>
            <p:ph type="title"/>
          </p:nvPr>
        </p:nvSpPr>
        <p:spPr/>
        <p:txBody>
          <a:bodyPr/>
          <a:lstStyle/>
          <a:p>
            <a:r>
              <a:rPr lang="es-PE" dirty="0"/>
              <a:t>Supervisores</a:t>
            </a:r>
            <a:endParaRPr lang="es-419" dirty="0"/>
          </a:p>
        </p:txBody>
      </p:sp>
      <p:sp>
        <p:nvSpPr>
          <p:cNvPr id="3" name="Marcador de contenido 2">
            <a:extLst>
              <a:ext uri="{FF2B5EF4-FFF2-40B4-BE49-F238E27FC236}">
                <a16:creationId xmlns:a16="http://schemas.microsoft.com/office/drawing/2014/main" id="{B75E32DC-33E1-7DC7-CE9E-2C08869D1BC6}"/>
              </a:ext>
            </a:extLst>
          </p:cNvPr>
          <p:cNvSpPr>
            <a:spLocks noGrp="1"/>
          </p:cNvSpPr>
          <p:nvPr>
            <p:ph idx="1"/>
          </p:nvPr>
        </p:nvSpPr>
        <p:spPr/>
        <p:txBody>
          <a:bodyPr/>
          <a:lstStyle/>
          <a:p>
            <a:r>
              <a:rPr lang="es-PE" dirty="0"/>
              <a:t>Los supervisores deben ser asignados de manera que tengan el tiempo y la experiencia para verificar la ejecución de las tareas asignadas</a:t>
            </a:r>
          </a:p>
          <a:p>
            <a:r>
              <a:rPr lang="es-PE" dirty="0"/>
              <a:t>Al haber simultaneidad de tareas y de personal externo a la empresa, los supervisores rara vez van a ser suficientes</a:t>
            </a:r>
          </a:p>
          <a:p>
            <a:r>
              <a:rPr lang="es-PE" dirty="0"/>
              <a:t>El personal técnico experimentado puede ser un buen supervisor de tareas específicas</a:t>
            </a:r>
          </a:p>
          <a:p>
            <a:r>
              <a:rPr lang="es-PE" dirty="0"/>
              <a:t>Los planificadores en casos de paradas de planta pueden ser buenos supervisores</a:t>
            </a:r>
            <a:endParaRPr lang="es-419" dirty="0"/>
          </a:p>
        </p:txBody>
      </p:sp>
    </p:spTree>
    <p:extLst>
      <p:ext uri="{BB962C8B-B14F-4D97-AF65-F5344CB8AC3E}">
        <p14:creationId xmlns:p14="http://schemas.microsoft.com/office/powerpoint/2010/main" val="3542964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BC9590C-F6A4-3AA5-A758-75E643CA4DB4}"/>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7CE90C4F-55F6-021E-76BB-4CB9EE8FA781}"/>
              </a:ext>
            </a:extLst>
          </p:cNvPr>
          <p:cNvSpPr>
            <a:spLocks noGrp="1"/>
          </p:cNvSpPr>
          <p:nvPr>
            <p:ph idx="1"/>
          </p:nvPr>
        </p:nvSpPr>
        <p:spPr/>
        <p:txBody>
          <a:bodyPr/>
          <a:lstStyle/>
          <a:p>
            <a:r>
              <a:rPr lang="es-PE" dirty="0"/>
              <a:t>Taller de elaboración de plan de parada de planta</a:t>
            </a:r>
            <a:endParaRPr lang="es-419" dirty="0"/>
          </a:p>
        </p:txBody>
      </p:sp>
    </p:spTree>
    <p:extLst>
      <p:ext uri="{BB962C8B-B14F-4D97-AF65-F5344CB8AC3E}">
        <p14:creationId xmlns:p14="http://schemas.microsoft.com/office/powerpoint/2010/main" val="3931583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39C89B-8E1A-6BC6-D4E0-60F5FC5A1A37}"/>
              </a:ext>
            </a:extLst>
          </p:cNvPr>
          <p:cNvSpPr>
            <a:spLocks noGrp="1"/>
          </p:cNvSpPr>
          <p:nvPr>
            <p:ph type="title"/>
          </p:nvPr>
        </p:nvSpPr>
        <p:spPr/>
        <p:txBody>
          <a:bodyPr/>
          <a:lstStyle/>
          <a:p>
            <a:r>
              <a:rPr lang="es-PE" dirty="0"/>
              <a:t>Ejecución de los Trabajos Programados</a:t>
            </a:r>
            <a:endParaRPr lang="es-419" dirty="0"/>
          </a:p>
        </p:txBody>
      </p:sp>
      <p:sp>
        <p:nvSpPr>
          <p:cNvPr id="3" name="Marcador de texto 2">
            <a:extLst>
              <a:ext uri="{FF2B5EF4-FFF2-40B4-BE49-F238E27FC236}">
                <a16:creationId xmlns:a16="http://schemas.microsoft.com/office/drawing/2014/main" id="{9E999B01-AD0B-178C-1392-0731A68FD3EF}"/>
              </a:ext>
            </a:extLst>
          </p:cNvPr>
          <p:cNvSpPr>
            <a:spLocks noGrp="1"/>
          </p:cNvSpPr>
          <p:nvPr>
            <p:ph type="body" idx="1"/>
          </p:nvPr>
        </p:nvSpPr>
        <p:spPr/>
        <p:txBody>
          <a:bodyPr/>
          <a:lstStyle/>
          <a:p>
            <a:endParaRPr lang="es-419"/>
          </a:p>
        </p:txBody>
      </p:sp>
    </p:spTree>
    <p:extLst>
      <p:ext uri="{BB962C8B-B14F-4D97-AF65-F5344CB8AC3E}">
        <p14:creationId xmlns:p14="http://schemas.microsoft.com/office/powerpoint/2010/main" val="34665839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4F22ACD5-51E9-4647-5696-A2CF60892B14}"/>
              </a:ext>
            </a:extLst>
          </p:cNvPr>
          <p:cNvSpPr>
            <a:spLocks noGrp="1"/>
          </p:cNvSpPr>
          <p:nvPr>
            <p:ph type="title"/>
          </p:nvPr>
        </p:nvSpPr>
        <p:spPr/>
        <p:txBody>
          <a:bodyPr/>
          <a:lstStyle/>
          <a:p>
            <a:r>
              <a:rPr lang="es-PE" dirty="0"/>
              <a:t>El día antes de la parada de planta</a:t>
            </a:r>
            <a:endParaRPr lang="es-419" dirty="0"/>
          </a:p>
        </p:txBody>
      </p:sp>
      <p:sp>
        <p:nvSpPr>
          <p:cNvPr id="5" name="Marcador de contenido 4">
            <a:extLst>
              <a:ext uri="{FF2B5EF4-FFF2-40B4-BE49-F238E27FC236}">
                <a16:creationId xmlns:a16="http://schemas.microsoft.com/office/drawing/2014/main" id="{3468802E-9579-3470-B5AD-A876BC5E2CD6}"/>
              </a:ext>
            </a:extLst>
          </p:cNvPr>
          <p:cNvSpPr>
            <a:spLocks noGrp="1"/>
          </p:cNvSpPr>
          <p:nvPr>
            <p:ph idx="1"/>
          </p:nvPr>
        </p:nvSpPr>
        <p:spPr/>
        <p:txBody>
          <a:bodyPr/>
          <a:lstStyle/>
          <a:p>
            <a:r>
              <a:rPr lang="es-PE" dirty="0"/>
              <a:t>Es función del equipo de liderazgo de la parada revisar un día antes de la ejecución:</a:t>
            </a:r>
          </a:p>
          <a:p>
            <a:pPr lvl="1"/>
            <a:r>
              <a:rPr lang="es-PE" dirty="0"/>
              <a:t>Repasar las tareas, encargados y que los planes estén distribuidos y entendidos</a:t>
            </a:r>
          </a:p>
          <a:p>
            <a:pPr lvl="1"/>
            <a:r>
              <a:rPr lang="es-PE" dirty="0"/>
              <a:t>Revisar las condiciones de seguridad de las instalaciones</a:t>
            </a:r>
          </a:p>
          <a:p>
            <a:pPr lvl="1"/>
            <a:r>
              <a:rPr lang="es-PE" dirty="0"/>
              <a:t>Asegurar el cierre de operaciones seguro</a:t>
            </a:r>
            <a:endParaRPr lang="es-419" dirty="0"/>
          </a:p>
        </p:txBody>
      </p:sp>
    </p:spTree>
    <p:extLst>
      <p:ext uri="{BB962C8B-B14F-4D97-AF65-F5344CB8AC3E}">
        <p14:creationId xmlns:p14="http://schemas.microsoft.com/office/powerpoint/2010/main" val="35342752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FE09B3-BF5D-03DB-9152-A28182096749}"/>
              </a:ext>
            </a:extLst>
          </p:cNvPr>
          <p:cNvSpPr>
            <a:spLocks noGrp="1"/>
          </p:cNvSpPr>
          <p:nvPr>
            <p:ph type="title"/>
          </p:nvPr>
        </p:nvSpPr>
        <p:spPr/>
        <p:txBody>
          <a:bodyPr/>
          <a:lstStyle/>
          <a:p>
            <a:r>
              <a:rPr lang="es-PE" dirty="0"/>
              <a:t>Al empezar cada día o turno</a:t>
            </a:r>
            <a:endParaRPr lang="es-419" dirty="0"/>
          </a:p>
        </p:txBody>
      </p:sp>
      <p:sp>
        <p:nvSpPr>
          <p:cNvPr id="3" name="Marcador de contenido 2">
            <a:extLst>
              <a:ext uri="{FF2B5EF4-FFF2-40B4-BE49-F238E27FC236}">
                <a16:creationId xmlns:a16="http://schemas.microsoft.com/office/drawing/2014/main" id="{8665023F-964C-36B7-9E3D-870538608E9E}"/>
              </a:ext>
            </a:extLst>
          </p:cNvPr>
          <p:cNvSpPr>
            <a:spLocks noGrp="1"/>
          </p:cNvSpPr>
          <p:nvPr>
            <p:ph idx="1"/>
          </p:nvPr>
        </p:nvSpPr>
        <p:spPr/>
        <p:txBody>
          <a:bodyPr/>
          <a:lstStyle/>
          <a:p>
            <a:r>
              <a:rPr lang="es-PE" dirty="0"/>
              <a:t>Se debe de tener una rutina en la cual:</a:t>
            </a:r>
          </a:p>
          <a:p>
            <a:pPr lvl="1"/>
            <a:r>
              <a:rPr lang="es-PE" dirty="0"/>
              <a:t>Se repasen las medidas de seguridad de la parada de planta</a:t>
            </a:r>
          </a:p>
          <a:p>
            <a:pPr lvl="1"/>
            <a:r>
              <a:rPr lang="es-PE" dirty="0"/>
              <a:t>Se comuniquen los cortes de servicio y trabajos mayores de la jornada</a:t>
            </a:r>
          </a:p>
          <a:p>
            <a:pPr lvl="1"/>
            <a:r>
              <a:rPr lang="es-419" dirty="0"/>
              <a:t>Se coordinen entre los contratistas y supervisores los posibles cruces entre tareas</a:t>
            </a:r>
          </a:p>
        </p:txBody>
      </p:sp>
    </p:spTree>
    <p:extLst>
      <p:ext uri="{BB962C8B-B14F-4D97-AF65-F5344CB8AC3E}">
        <p14:creationId xmlns:p14="http://schemas.microsoft.com/office/powerpoint/2010/main" val="17463172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68FB3B-8C67-9A2A-3246-91172EE3491B}"/>
              </a:ext>
            </a:extLst>
          </p:cNvPr>
          <p:cNvSpPr>
            <a:spLocks noGrp="1"/>
          </p:cNvSpPr>
          <p:nvPr>
            <p:ph type="title"/>
          </p:nvPr>
        </p:nvSpPr>
        <p:spPr/>
        <p:txBody>
          <a:bodyPr/>
          <a:lstStyle/>
          <a:p>
            <a:r>
              <a:rPr lang="es-PE" dirty="0"/>
              <a:t>Durante la ejecución</a:t>
            </a:r>
            <a:endParaRPr lang="es-419" dirty="0"/>
          </a:p>
        </p:txBody>
      </p:sp>
      <p:sp>
        <p:nvSpPr>
          <p:cNvPr id="3" name="Marcador de contenido 2">
            <a:extLst>
              <a:ext uri="{FF2B5EF4-FFF2-40B4-BE49-F238E27FC236}">
                <a16:creationId xmlns:a16="http://schemas.microsoft.com/office/drawing/2014/main" id="{4C676661-68C9-4687-AC9D-C958FC84F965}"/>
              </a:ext>
            </a:extLst>
          </p:cNvPr>
          <p:cNvSpPr>
            <a:spLocks noGrp="1"/>
          </p:cNvSpPr>
          <p:nvPr>
            <p:ph idx="1"/>
          </p:nvPr>
        </p:nvSpPr>
        <p:spPr/>
        <p:txBody>
          <a:bodyPr/>
          <a:lstStyle/>
          <a:p>
            <a:r>
              <a:rPr lang="es-PE" dirty="0"/>
              <a:t>Los supervisores deben de tener su cronograma de tareas para el día y realizar reportes periódicos de avance a la coordinación central</a:t>
            </a:r>
          </a:p>
          <a:p>
            <a:r>
              <a:rPr lang="es-PE" dirty="0"/>
              <a:t>Si la parada de planta es de varios días los reportes pueden ser a la mitad o al término de la jornada</a:t>
            </a:r>
          </a:p>
          <a:p>
            <a:r>
              <a:rPr lang="es-PE" dirty="0"/>
              <a:t>Si la parada de planta es de pocos días, los reportes deben ser cada dos o tres horas.</a:t>
            </a:r>
          </a:p>
          <a:p>
            <a:r>
              <a:rPr lang="es-PE" dirty="0"/>
              <a:t>Los puntos a reportar son:</a:t>
            </a:r>
          </a:p>
          <a:p>
            <a:pPr lvl="1"/>
            <a:r>
              <a:rPr lang="es-PE" dirty="0"/>
              <a:t>Tareas terminadas a tiempo</a:t>
            </a:r>
          </a:p>
          <a:p>
            <a:pPr lvl="1"/>
            <a:r>
              <a:rPr lang="es-PE" dirty="0"/>
              <a:t>Tareas con retraso o con riesgo de no comenzar</a:t>
            </a:r>
          </a:p>
          <a:p>
            <a:pPr lvl="1"/>
            <a:r>
              <a:rPr lang="es-PE" dirty="0"/>
              <a:t>Tareas nuevas</a:t>
            </a:r>
            <a:endParaRPr lang="es-419" dirty="0"/>
          </a:p>
        </p:txBody>
      </p:sp>
    </p:spTree>
    <p:extLst>
      <p:ext uri="{BB962C8B-B14F-4D97-AF65-F5344CB8AC3E}">
        <p14:creationId xmlns:p14="http://schemas.microsoft.com/office/powerpoint/2010/main" val="3784143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ángulo 5"/>
          <p:cNvSpPr/>
          <p:nvPr/>
        </p:nvSpPr>
        <p:spPr>
          <a:xfrm>
            <a:off x="1904948" y="2423937"/>
            <a:ext cx="6341801" cy="2123658"/>
          </a:xfrm>
          <a:prstGeom prst="rect">
            <a:avLst/>
          </a:prstGeom>
        </p:spPr>
        <p:txBody>
          <a:bodyPr wrap="none">
            <a:spAutoFit/>
          </a:bodyPr>
          <a:lstStyle/>
          <a:p>
            <a:r>
              <a:rPr lang="es-ES" sz="6600" dirty="0">
                <a:solidFill>
                  <a:srgbClr val="00F3B5"/>
                </a:solidFill>
                <a:latin typeface="Prompt" panose="00000800000000000000" pitchFamily="2" charset="-34"/>
                <a:cs typeface="Prompt" panose="00000800000000000000" pitchFamily="2" charset="-34"/>
              </a:rPr>
              <a:t>Supervisión de</a:t>
            </a:r>
          </a:p>
          <a:p>
            <a:pPr algn="ctr"/>
            <a:r>
              <a:rPr lang="es-ES" sz="6600" dirty="0">
                <a:solidFill>
                  <a:schemeClr val="bg1"/>
                </a:solidFill>
                <a:latin typeface="Prompt" panose="00000800000000000000" pitchFamily="2" charset="-34"/>
                <a:cs typeface="Prompt" panose="00000800000000000000" pitchFamily="2" charset="-34"/>
              </a:rPr>
              <a:t>Mantenimiento</a:t>
            </a:r>
          </a:p>
        </p:txBody>
      </p:sp>
      <p:sp>
        <p:nvSpPr>
          <p:cNvPr id="7" name="CuadroTexto 6"/>
          <p:cNvSpPr txBox="1"/>
          <p:nvPr/>
        </p:nvSpPr>
        <p:spPr>
          <a:xfrm>
            <a:off x="1726249" y="1401509"/>
            <a:ext cx="3811425" cy="369332"/>
          </a:xfrm>
          <a:prstGeom prst="rect">
            <a:avLst/>
          </a:prstGeom>
          <a:noFill/>
        </p:spPr>
        <p:txBody>
          <a:bodyPr wrap="square" rtlCol="0">
            <a:spAutoFit/>
          </a:bodyPr>
          <a:lstStyle/>
          <a:p>
            <a:r>
              <a:rPr lang="es-ES" dirty="0">
                <a:solidFill>
                  <a:schemeClr val="bg1"/>
                </a:solidFill>
                <a:latin typeface="Prompt" panose="00000800000000000000" pitchFamily="2" charset="-34"/>
                <a:cs typeface="Prompt" panose="00000800000000000000" pitchFamily="2" charset="-34"/>
              </a:rPr>
              <a:t>CURSO DE ESPECIALIZACION</a:t>
            </a:r>
          </a:p>
        </p:txBody>
      </p:sp>
    </p:spTree>
    <p:extLst>
      <p:ext uri="{BB962C8B-B14F-4D97-AF65-F5344CB8AC3E}">
        <p14:creationId xmlns:p14="http://schemas.microsoft.com/office/powerpoint/2010/main" val="18256197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C422651-03D0-2CBA-B4CE-FCF9A718C4A6}"/>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70FE0CB5-7427-0824-B45B-0BE5F87D40B6}"/>
              </a:ext>
            </a:extLst>
          </p:cNvPr>
          <p:cNvSpPr>
            <a:spLocks noGrp="1"/>
          </p:cNvSpPr>
          <p:nvPr>
            <p:ph idx="1"/>
          </p:nvPr>
        </p:nvSpPr>
        <p:spPr/>
        <p:txBody>
          <a:bodyPr/>
          <a:lstStyle/>
          <a:p>
            <a:r>
              <a:rPr lang="es-PE" dirty="0"/>
              <a:t>Asimismo, las tareas adicionales deben de ser comunicadas para evaluar:</a:t>
            </a:r>
          </a:p>
          <a:p>
            <a:pPr lvl="1"/>
            <a:r>
              <a:rPr lang="es-PE" dirty="0"/>
              <a:t>Impacto en otras tareas programadas</a:t>
            </a:r>
          </a:p>
          <a:p>
            <a:pPr lvl="1"/>
            <a:r>
              <a:rPr lang="es-PE" dirty="0"/>
              <a:t>Riesgo de extender la parada de planta</a:t>
            </a:r>
          </a:p>
          <a:p>
            <a:pPr lvl="1"/>
            <a:r>
              <a:rPr lang="es-419" dirty="0"/>
              <a:t>Tomar decisiones de desestimar alguna tarea o postergarla</a:t>
            </a:r>
          </a:p>
          <a:p>
            <a:pPr lvl="1"/>
            <a:r>
              <a:rPr lang="es-419" dirty="0"/>
              <a:t>Buscar recursos adicionales de contingencia</a:t>
            </a:r>
          </a:p>
        </p:txBody>
      </p:sp>
    </p:spTree>
    <p:extLst>
      <p:ext uri="{BB962C8B-B14F-4D97-AF65-F5344CB8AC3E}">
        <p14:creationId xmlns:p14="http://schemas.microsoft.com/office/powerpoint/2010/main" val="40161982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0DBBC7-2B8A-D254-4523-95FB357929BB}"/>
              </a:ext>
            </a:extLst>
          </p:cNvPr>
          <p:cNvSpPr>
            <a:spLocks noGrp="1"/>
          </p:cNvSpPr>
          <p:nvPr>
            <p:ph type="title"/>
          </p:nvPr>
        </p:nvSpPr>
        <p:spPr/>
        <p:txBody>
          <a:bodyPr/>
          <a:lstStyle/>
          <a:p>
            <a:r>
              <a:rPr lang="es-PE" dirty="0"/>
              <a:t>Pruebas y Arranque de planta</a:t>
            </a:r>
            <a:endParaRPr lang="es-419" dirty="0"/>
          </a:p>
        </p:txBody>
      </p:sp>
      <p:sp>
        <p:nvSpPr>
          <p:cNvPr id="3" name="Marcador de contenido 2">
            <a:extLst>
              <a:ext uri="{FF2B5EF4-FFF2-40B4-BE49-F238E27FC236}">
                <a16:creationId xmlns:a16="http://schemas.microsoft.com/office/drawing/2014/main" id="{6937CDDD-2823-24A7-F533-63ABD0705659}"/>
              </a:ext>
            </a:extLst>
          </p:cNvPr>
          <p:cNvSpPr>
            <a:spLocks noGrp="1"/>
          </p:cNvSpPr>
          <p:nvPr>
            <p:ph idx="1"/>
          </p:nvPr>
        </p:nvSpPr>
        <p:spPr/>
        <p:txBody>
          <a:bodyPr/>
          <a:lstStyle/>
          <a:p>
            <a:r>
              <a:rPr lang="es-PE" dirty="0"/>
              <a:t>Al finalizar la parada de planta es importante que se realicen las pruebas correspondientes a los equipos</a:t>
            </a:r>
          </a:p>
          <a:p>
            <a:pPr lvl="1"/>
            <a:r>
              <a:rPr lang="es-PE" dirty="0"/>
              <a:t>En el plan de pruebas se definen que pruebas se pueden realizar individualmente y cuales requieren producto</a:t>
            </a:r>
          </a:p>
          <a:p>
            <a:pPr lvl="1"/>
            <a:r>
              <a:rPr lang="es-PE" dirty="0"/>
              <a:t>Verificar las medidas de seguridad previo a las pruebas</a:t>
            </a:r>
          </a:p>
          <a:p>
            <a:pPr lvl="1"/>
            <a:r>
              <a:rPr lang="es-PE" dirty="0"/>
              <a:t>Tener el </a:t>
            </a:r>
            <a:r>
              <a:rPr lang="es-PE" dirty="0" err="1"/>
              <a:t>checklist</a:t>
            </a:r>
            <a:r>
              <a:rPr lang="es-PE" dirty="0"/>
              <a:t> de pruebas a la mano y llevar el registro</a:t>
            </a:r>
          </a:p>
          <a:p>
            <a:r>
              <a:rPr lang="es-PE" dirty="0"/>
              <a:t>Para el arranque de la planta tener en cuenta</a:t>
            </a:r>
          </a:p>
          <a:p>
            <a:pPr lvl="1"/>
            <a:r>
              <a:rPr lang="es-PE" dirty="0"/>
              <a:t>La secuencia de arranque de equipos</a:t>
            </a:r>
          </a:p>
          <a:p>
            <a:pPr lvl="1"/>
            <a:r>
              <a:rPr lang="es-PE" dirty="0"/>
              <a:t>Tener personal para acompañar el arranque hasta que se estabilice el sistema</a:t>
            </a:r>
          </a:p>
          <a:p>
            <a:pPr lvl="1"/>
            <a:r>
              <a:rPr lang="es-PE" dirty="0"/>
              <a:t>Realizar el seguimiento a los equipos intervenidos</a:t>
            </a:r>
            <a:endParaRPr lang="es-419" dirty="0"/>
          </a:p>
        </p:txBody>
      </p:sp>
    </p:spTree>
    <p:extLst>
      <p:ext uri="{BB962C8B-B14F-4D97-AF65-F5344CB8AC3E}">
        <p14:creationId xmlns:p14="http://schemas.microsoft.com/office/powerpoint/2010/main" val="29114087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D44813-B050-B675-FD83-1D21C9CE8A2B}"/>
              </a:ext>
            </a:extLst>
          </p:cNvPr>
          <p:cNvSpPr>
            <a:spLocks noGrp="1"/>
          </p:cNvSpPr>
          <p:nvPr>
            <p:ph type="title"/>
          </p:nvPr>
        </p:nvSpPr>
        <p:spPr/>
        <p:txBody>
          <a:bodyPr/>
          <a:lstStyle/>
          <a:p>
            <a:r>
              <a:rPr lang="es-PE" dirty="0"/>
              <a:t>Después de la parada de planta</a:t>
            </a:r>
            <a:endParaRPr lang="es-419" dirty="0"/>
          </a:p>
        </p:txBody>
      </p:sp>
      <p:sp>
        <p:nvSpPr>
          <p:cNvPr id="3" name="Marcador de contenido 2">
            <a:extLst>
              <a:ext uri="{FF2B5EF4-FFF2-40B4-BE49-F238E27FC236}">
                <a16:creationId xmlns:a16="http://schemas.microsoft.com/office/drawing/2014/main" id="{D25CC9D4-3637-78A3-E430-0B0933DE3C3B}"/>
              </a:ext>
            </a:extLst>
          </p:cNvPr>
          <p:cNvSpPr>
            <a:spLocks noGrp="1"/>
          </p:cNvSpPr>
          <p:nvPr>
            <p:ph idx="1"/>
          </p:nvPr>
        </p:nvSpPr>
        <p:spPr/>
        <p:txBody>
          <a:bodyPr/>
          <a:lstStyle/>
          <a:p>
            <a:r>
              <a:rPr lang="es-PE" dirty="0"/>
              <a:t>Es recomendable luego de la parada de planta tener una reunión de lecciones aprendidas:</a:t>
            </a:r>
          </a:p>
          <a:p>
            <a:pPr lvl="1"/>
            <a:r>
              <a:rPr lang="es-419" dirty="0"/>
              <a:t>Qué salió bien</a:t>
            </a:r>
          </a:p>
          <a:p>
            <a:pPr lvl="1"/>
            <a:r>
              <a:rPr lang="es-419" dirty="0"/>
              <a:t>Qué pudo hacerse diferente</a:t>
            </a:r>
          </a:p>
          <a:p>
            <a:pPr lvl="1"/>
            <a:r>
              <a:rPr lang="es-419" dirty="0"/>
              <a:t>Qué debemos incluir en una próxima parada de planta</a:t>
            </a:r>
          </a:p>
          <a:p>
            <a:pPr lvl="1"/>
            <a:r>
              <a:rPr lang="es-419" dirty="0"/>
              <a:t>Qué dejamos de hacer</a:t>
            </a:r>
          </a:p>
          <a:p>
            <a:r>
              <a:rPr lang="es-419" dirty="0"/>
              <a:t>Esta reunión se debe realizar en una fecha próxima al fin de la parada, con la mayor cantidad de personas que intervinieron en la parada</a:t>
            </a:r>
          </a:p>
          <a:p>
            <a:r>
              <a:rPr lang="es-419" dirty="0"/>
              <a:t>Esta reunión debe servir para llevar el registro y fortalecer las futuras paradas de planta</a:t>
            </a:r>
          </a:p>
        </p:txBody>
      </p:sp>
    </p:spTree>
    <p:extLst>
      <p:ext uri="{BB962C8B-B14F-4D97-AF65-F5344CB8AC3E}">
        <p14:creationId xmlns:p14="http://schemas.microsoft.com/office/powerpoint/2010/main" val="5730005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E6E66E-9635-B59E-DC45-FB692312ED38}"/>
              </a:ext>
            </a:extLst>
          </p:cNvPr>
          <p:cNvSpPr>
            <a:spLocks noGrp="1"/>
          </p:cNvSpPr>
          <p:nvPr>
            <p:ph type="title"/>
          </p:nvPr>
        </p:nvSpPr>
        <p:spPr/>
        <p:txBody>
          <a:bodyPr/>
          <a:lstStyle/>
          <a:p>
            <a:r>
              <a:rPr lang="es-PE" dirty="0"/>
              <a:t>Presupuesto y Reporte de Costos</a:t>
            </a:r>
            <a:endParaRPr lang="es-419" dirty="0"/>
          </a:p>
        </p:txBody>
      </p:sp>
      <p:sp>
        <p:nvSpPr>
          <p:cNvPr id="3" name="Marcador de texto 2">
            <a:extLst>
              <a:ext uri="{FF2B5EF4-FFF2-40B4-BE49-F238E27FC236}">
                <a16:creationId xmlns:a16="http://schemas.microsoft.com/office/drawing/2014/main" id="{0B005F14-FDB3-A77A-412A-377D96E44994}"/>
              </a:ext>
            </a:extLst>
          </p:cNvPr>
          <p:cNvSpPr>
            <a:spLocks noGrp="1"/>
          </p:cNvSpPr>
          <p:nvPr>
            <p:ph type="body" idx="1"/>
          </p:nvPr>
        </p:nvSpPr>
        <p:spPr/>
        <p:txBody>
          <a:bodyPr/>
          <a:lstStyle/>
          <a:p>
            <a:endParaRPr lang="es-419"/>
          </a:p>
        </p:txBody>
      </p:sp>
    </p:spTree>
    <p:extLst>
      <p:ext uri="{BB962C8B-B14F-4D97-AF65-F5344CB8AC3E}">
        <p14:creationId xmlns:p14="http://schemas.microsoft.com/office/powerpoint/2010/main" val="12894724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50B4E2-9045-E9B5-E218-C458DE206426}"/>
              </a:ext>
            </a:extLst>
          </p:cNvPr>
          <p:cNvSpPr>
            <a:spLocks noGrp="1"/>
          </p:cNvSpPr>
          <p:nvPr>
            <p:ph type="title"/>
          </p:nvPr>
        </p:nvSpPr>
        <p:spPr/>
        <p:txBody>
          <a:bodyPr/>
          <a:lstStyle/>
          <a:p>
            <a:r>
              <a:rPr lang="es-PE" dirty="0"/>
              <a:t>Presupuesto de la Parada de Planta</a:t>
            </a:r>
            <a:endParaRPr lang="es-419" dirty="0"/>
          </a:p>
        </p:txBody>
      </p:sp>
      <p:sp>
        <p:nvSpPr>
          <p:cNvPr id="3" name="Marcador de contenido 2">
            <a:extLst>
              <a:ext uri="{FF2B5EF4-FFF2-40B4-BE49-F238E27FC236}">
                <a16:creationId xmlns:a16="http://schemas.microsoft.com/office/drawing/2014/main" id="{41E765C9-B38A-21CB-5FF0-93FD5B7C1DE1}"/>
              </a:ext>
            </a:extLst>
          </p:cNvPr>
          <p:cNvSpPr>
            <a:spLocks noGrp="1"/>
          </p:cNvSpPr>
          <p:nvPr>
            <p:ph idx="1"/>
          </p:nvPr>
        </p:nvSpPr>
        <p:spPr/>
        <p:txBody>
          <a:bodyPr/>
          <a:lstStyle/>
          <a:p>
            <a:r>
              <a:rPr lang="es-PE" dirty="0"/>
              <a:t>El presupuesto de la parada de planta debe de ser aprobado como parte del presupuesto anual de mantenimiento</a:t>
            </a:r>
          </a:p>
          <a:p>
            <a:r>
              <a:rPr lang="es-PE" dirty="0"/>
              <a:t>Como no siempre se conoce el alcance exacto de una parada de planta, es importante tener un estimado durante las primeras etapas de la planificación para poder solicitar alguna ampliación de ser necesario</a:t>
            </a:r>
          </a:p>
          <a:p>
            <a:pPr marL="0" indent="0">
              <a:buNone/>
            </a:pPr>
            <a:endParaRPr lang="es-419" dirty="0"/>
          </a:p>
        </p:txBody>
      </p:sp>
    </p:spTree>
    <p:extLst>
      <p:ext uri="{BB962C8B-B14F-4D97-AF65-F5344CB8AC3E}">
        <p14:creationId xmlns:p14="http://schemas.microsoft.com/office/powerpoint/2010/main" val="23378484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8A6517-3079-E14E-A335-DBD2197FD311}"/>
              </a:ext>
            </a:extLst>
          </p:cNvPr>
          <p:cNvSpPr>
            <a:spLocks noGrp="1"/>
          </p:cNvSpPr>
          <p:nvPr>
            <p:ph type="title"/>
          </p:nvPr>
        </p:nvSpPr>
        <p:spPr>
          <a:xfrm>
            <a:off x="838200" y="365125"/>
            <a:ext cx="8883869" cy="1325563"/>
          </a:xfrm>
        </p:spPr>
        <p:txBody>
          <a:bodyPr/>
          <a:lstStyle/>
          <a:p>
            <a:r>
              <a:rPr lang="es-PE" dirty="0"/>
              <a:t>Justificación del presupuesto de parada de planta</a:t>
            </a:r>
            <a:endParaRPr lang="es-419" dirty="0"/>
          </a:p>
        </p:txBody>
      </p:sp>
      <p:sp>
        <p:nvSpPr>
          <p:cNvPr id="3" name="Marcador de contenido 2">
            <a:extLst>
              <a:ext uri="{FF2B5EF4-FFF2-40B4-BE49-F238E27FC236}">
                <a16:creationId xmlns:a16="http://schemas.microsoft.com/office/drawing/2014/main" id="{F18A70E5-004E-9F4A-02ED-8155EBF9E8F8}"/>
              </a:ext>
            </a:extLst>
          </p:cNvPr>
          <p:cNvSpPr>
            <a:spLocks noGrp="1"/>
          </p:cNvSpPr>
          <p:nvPr>
            <p:ph idx="1"/>
          </p:nvPr>
        </p:nvSpPr>
        <p:spPr/>
        <p:txBody>
          <a:bodyPr/>
          <a:lstStyle/>
          <a:p>
            <a:r>
              <a:rPr lang="es-PE" dirty="0"/>
              <a:t>Para justificar una tarea de parada de planta adicional a lo planificado debemos de:</a:t>
            </a:r>
          </a:p>
          <a:p>
            <a:pPr lvl="1"/>
            <a:r>
              <a:rPr lang="es-PE" dirty="0"/>
              <a:t>Conocer la importancia de la tarea y las consecuencias de realizarlas en otro momento</a:t>
            </a:r>
          </a:p>
          <a:p>
            <a:pPr lvl="1"/>
            <a:r>
              <a:rPr lang="es-PE" dirty="0"/>
              <a:t>El costo de realizarlo en la parada y el realizarlo en otro momento</a:t>
            </a:r>
          </a:p>
          <a:p>
            <a:pPr lvl="1"/>
            <a:r>
              <a:rPr lang="es-PE" dirty="0"/>
              <a:t>La posibilidad de realizarlo y si interfiere con otras tareas planificadas</a:t>
            </a:r>
          </a:p>
          <a:p>
            <a:pPr lvl="1"/>
            <a:r>
              <a:rPr lang="es-PE" dirty="0"/>
              <a:t>Las medidas de control necesarias en caso se decida no hacerse</a:t>
            </a:r>
          </a:p>
        </p:txBody>
      </p:sp>
    </p:spTree>
    <p:extLst>
      <p:ext uri="{BB962C8B-B14F-4D97-AF65-F5344CB8AC3E}">
        <p14:creationId xmlns:p14="http://schemas.microsoft.com/office/powerpoint/2010/main" val="37514843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AF030D-7CE0-C991-7E8F-B51CD9CB6EDC}"/>
              </a:ext>
            </a:extLst>
          </p:cNvPr>
          <p:cNvSpPr>
            <a:spLocks noGrp="1"/>
          </p:cNvSpPr>
          <p:nvPr>
            <p:ph type="title"/>
          </p:nvPr>
        </p:nvSpPr>
        <p:spPr/>
        <p:txBody>
          <a:bodyPr/>
          <a:lstStyle/>
          <a:p>
            <a:r>
              <a:rPr lang="es-PE" dirty="0"/>
              <a:t>Reporte de costos de parada de planta</a:t>
            </a:r>
            <a:endParaRPr lang="es-419" dirty="0"/>
          </a:p>
        </p:txBody>
      </p:sp>
      <p:sp>
        <p:nvSpPr>
          <p:cNvPr id="3" name="Marcador de contenido 2">
            <a:extLst>
              <a:ext uri="{FF2B5EF4-FFF2-40B4-BE49-F238E27FC236}">
                <a16:creationId xmlns:a16="http://schemas.microsoft.com/office/drawing/2014/main" id="{ED6C8E51-5641-BB0D-300B-BF2B1EE0CCED}"/>
              </a:ext>
            </a:extLst>
          </p:cNvPr>
          <p:cNvSpPr>
            <a:spLocks noGrp="1"/>
          </p:cNvSpPr>
          <p:nvPr>
            <p:ph idx="1"/>
          </p:nvPr>
        </p:nvSpPr>
        <p:spPr/>
        <p:txBody>
          <a:bodyPr>
            <a:normAutofit lnSpcReduction="10000"/>
          </a:bodyPr>
          <a:lstStyle/>
          <a:p>
            <a:r>
              <a:rPr lang="es-PE" dirty="0"/>
              <a:t>El reporte de costos debe de incluir:</a:t>
            </a:r>
          </a:p>
          <a:p>
            <a:pPr lvl="1"/>
            <a:r>
              <a:rPr lang="es-PE" dirty="0"/>
              <a:t>Comparativo entre costo presupuestado y costo real de las tareas programadas</a:t>
            </a:r>
          </a:p>
          <a:p>
            <a:pPr lvl="1"/>
            <a:r>
              <a:rPr lang="es-PE" dirty="0"/>
              <a:t>Costo de tareas adicionales que se autorizaron durante la parada</a:t>
            </a:r>
          </a:p>
          <a:p>
            <a:pPr lvl="1"/>
            <a:r>
              <a:rPr lang="es-PE" dirty="0"/>
              <a:t>Costo de sobretiempos incurridos</a:t>
            </a:r>
          </a:p>
          <a:p>
            <a:pPr lvl="1"/>
            <a:r>
              <a:rPr lang="es-PE" dirty="0"/>
              <a:t>Costo de retrasos en el arranque</a:t>
            </a:r>
          </a:p>
          <a:p>
            <a:pPr lvl="1"/>
            <a:r>
              <a:rPr lang="es-PE" dirty="0"/>
              <a:t>Costo de retrabajos</a:t>
            </a:r>
          </a:p>
          <a:p>
            <a:r>
              <a:rPr lang="es-PE" dirty="0"/>
              <a:t>El reporte de costos de la parada de planta se tiene que elaborar como máximo con el cierre contable posterior a la parada de planta</a:t>
            </a:r>
          </a:p>
          <a:p>
            <a:r>
              <a:rPr lang="es-PE" dirty="0"/>
              <a:t>Es labor del equipo de parada el asegurar el registro y facturación de todos los trabajos realizados.</a:t>
            </a:r>
            <a:endParaRPr lang="es-419" dirty="0"/>
          </a:p>
        </p:txBody>
      </p:sp>
    </p:spTree>
    <p:extLst>
      <p:ext uri="{BB962C8B-B14F-4D97-AF65-F5344CB8AC3E}">
        <p14:creationId xmlns:p14="http://schemas.microsoft.com/office/powerpoint/2010/main" val="18990949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5381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1087719" y="2766940"/>
            <a:ext cx="6667500" cy="844550"/>
          </a:xfrm>
        </p:spPr>
        <p:txBody>
          <a:bodyPr/>
          <a:lstStyle/>
          <a:p>
            <a:r>
              <a:rPr lang="es-ES" dirty="0">
                <a:solidFill>
                  <a:srgbClr val="00F3B5"/>
                </a:solidFill>
                <a:latin typeface="Prompt" panose="00000800000000000000" pitchFamily="2" charset="-34"/>
                <a:cs typeface="Prompt" panose="00000800000000000000" pitchFamily="2" charset="-34"/>
              </a:rPr>
              <a:t>Módulo 3</a:t>
            </a:r>
          </a:p>
        </p:txBody>
      </p:sp>
      <p:sp>
        <p:nvSpPr>
          <p:cNvPr id="5" name="CuadroTexto 4"/>
          <p:cNvSpPr txBox="1"/>
          <p:nvPr/>
        </p:nvSpPr>
        <p:spPr>
          <a:xfrm>
            <a:off x="1087719" y="3611490"/>
            <a:ext cx="6691357" cy="646331"/>
          </a:xfrm>
          <a:prstGeom prst="rect">
            <a:avLst/>
          </a:prstGeom>
          <a:noFill/>
        </p:spPr>
        <p:txBody>
          <a:bodyPr wrap="square" rtlCol="0">
            <a:spAutoFit/>
          </a:bodyPr>
          <a:lstStyle/>
          <a:p>
            <a:r>
              <a:rPr lang="es-ES" dirty="0">
                <a:solidFill>
                  <a:schemeClr val="bg1"/>
                </a:solidFill>
                <a:latin typeface="Prompt" panose="00000800000000000000" pitchFamily="2" charset="-34"/>
                <a:cs typeface="Prompt" panose="00000800000000000000" pitchFamily="2" charset="-34"/>
              </a:rPr>
              <a:t>Supervisión de Paradas de Planta y Trabajos en Mantenimiento</a:t>
            </a:r>
            <a:endParaRPr lang="es-ES" dirty="0"/>
          </a:p>
        </p:txBody>
      </p:sp>
    </p:spTree>
    <p:extLst>
      <p:ext uri="{BB962C8B-B14F-4D97-AF65-F5344CB8AC3E}">
        <p14:creationId xmlns:p14="http://schemas.microsoft.com/office/powerpoint/2010/main" val="611990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rma libre: forma 7">
            <a:extLst>
              <a:ext uri="{FF2B5EF4-FFF2-40B4-BE49-F238E27FC236}">
                <a16:creationId xmlns:a16="http://schemas.microsoft.com/office/drawing/2014/main" id="{18246660-E6C6-8D6D-922D-32971DEFE257}"/>
              </a:ext>
            </a:extLst>
          </p:cNvPr>
          <p:cNvSpPr/>
          <p:nvPr/>
        </p:nvSpPr>
        <p:spPr>
          <a:xfrm>
            <a:off x="838200" y="1152962"/>
            <a:ext cx="10515600" cy="768364"/>
          </a:xfrm>
          <a:custGeom>
            <a:avLst/>
            <a:gdLst>
              <a:gd name="connsiteX0" fmla="*/ 0 w 10515600"/>
              <a:gd name="connsiteY0" fmla="*/ 76836 h 768364"/>
              <a:gd name="connsiteX1" fmla="*/ 76836 w 10515600"/>
              <a:gd name="connsiteY1" fmla="*/ 0 h 768364"/>
              <a:gd name="connsiteX2" fmla="*/ 10438764 w 10515600"/>
              <a:gd name="connsiteY2" fmla="*/ 0 h 768364"/>
              <a:gd name="connsiteX3" fmla="*/ 10515600 w 10515600"/>
              <a:gd name="connsiteY3" fmla="*/ 76836 h 768364"/>
              <a:gd name="connsiteX4" fmla="*/ 10515600 w 10515600"/>
              <a:gd name="connsiteY4" fmla="*/ 691528 h 768364"/>
              <a:gd name="connsiteX5" fmla="*/ 10438764 w 10515600"/>
              <a:gd name="connsiteY5" fmla="*/ 768364 h 768364"/>
              <a:gd name="connsiteX6" fmla="*/ 76836 w 10515600"/>
              <a:gd name="connsiteY6" fmla="*/ 768364 h 768364"/>
              <a:gd name="connsiteX7" fmla="*/ 0 w 10515600"/>
              <a:gd name="connsiteY7" fmla="*/ 691528 h 768364"/>
              <a:gd name="connsiteX8" fmla="*/ 0 w 10515600"/>
              <a:gd name="connsiteY8" fmla="*/ 76836 h 76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8364">
                <a:moveTo>
                  <a:pt x="0" y="76836"/>
                </a:moveTo>
                <a:cubicBezTo>
                  <a:pt x="0" y="34401"/>
                  <a:pt x="34401" y="0"/>
                  <a:pt x="76836" y="0"/>
                </a:cubicBezTo>
                <a:lnTo>
                  <a:pt x="10438764" y="0"/>
                </a:lnTo>
                <a:cubicBezTo>
                  <a:pt x="10481199" y="0"/>
                  <a:pt x="10515600" y="34401"/>
                  <a:pt x="10515600" y="76836"/>
                </a:cubicBezTo>
                <a:lnTo>
                  <a:pt x="10515600" y="691528"/>
                </a:lnTo>
                <a:cubicBezTo>
                  <a:pt x="10515600" y="733963"/>
                  <a:pt x="10481199" y="768364"/>
                  <a:pt x="10438764" y="768364"/>
                </a:cubicBezTo>
                <a:lnTo>
                  <a:pt x="76836" y="768364"/>
                </a:lnTo>
                <a:cubicBezTo>
                  <a:pt x="34401" y="768364"/>
                  <a:pt x="0" y="733963"/>
                  <a:pt x="0" y="691528"/>
                </a:cubicBezTo>
                <a:lnTo>
                  <a:pt x="0" y="76836"/>
                </a:lnTo>
                <a:close/>
              </a:path>
            </a:pathLst>
          </a:custGeom>
          <a:solidFill>
            <a:schemeClr val="accent6">
              <a:lumMod val="20000"/>
              <a:lumOff val="8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2259966" tIns="80010" rIns="80011" bIns="80010" numCol="1" spcCol="1270" anchor="ctr" anchorCtr="0">
            <a:noAutofit/>
          </a:bodyPr>
          <a:lstStyle/>
          <a:p>
            <a:pPr marL="0" lvl="0" indent="0" algn="l" defTabSz="933450">
              <a:lnSpc>
                <a:spcPct val="90000"/>
              </a:lnSpc>
              <a:spcBef>
                <a:spcPct val="0"/>
              </a:spcBef>
              <a:spcAft>
                <a:spcPct val="35000"/>
              </a:spcAft>
              <a:buNone/>
            </a:pPr>
            <a:r>
              <a:rPr lang="es-PE" sz="2100" kern="1200" dirty="0"/>
              <a:t>Supervisión del Mantenimiento</a:t>
            </a:r>
            <a:endParaRPr lang="es-419" sz="2100" kern="1200" dirty="0"/>
          </a:p>
        </p:txBody>
      </p:sp>
      <p:sp>
        <p:nvSpPr>
          <p:cNvPr id="9" name="Rectángulo: esquinas redondeadas 8">
            <a:extLst>
              <a:ext uri="{FF2B5EF4-FFF2-40B4-BE49-F238E27FC236}">
                <a16:creationId xmlns:a16="http://schemas.microsoft.com/office/drawing/2014/main" id="{468D13EB-3A22-4AAA-111C-EB7D83382447}"/>
              </a:ext>
            </a:extLst>
          </p:cNvPr>
          <p:cNvSpPr/>
          <p:nvPr/>
        </p:nvSpPr>
        <p:spPr>
          <a:xfrm>
            <a:off x="915036" y="1229798"/>
            <a:ext cx="2103120" cy="614691"/>
          </a:xfrm>
          <a:prstGeom prst="roundRect">
            <a:avLst>
              <a:gd name="adj" fmla="val 10000"/>
            </a:avLst>
          </a:prstGeom>
          <a:blipFill dpi="0" rotWithShape="1">
            <a:blip r:embed="rId2">
              <a:alphaModFix amt="40000"/>
            </a:blip>
            <a:srcRect/>
            <a:stretch>
              <a:fillRect l="25987" t="-37217" r="31565" b="-7957"/>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s-419" dirty="0"/>
          </a:p>
        </p:txBody>
      </p:sp>
      <p:sp>
        <p:nvSpPr>
          <p:cNvPr id="10" name="Forma libre: forma 9">
            <a:extLst>
              <a:ext uri="{FF2B5EF4-FFF2-40B4-BE49-F238E27FC236}">
                <a16:creationId xmlns:a16="http://schemas.microsoft.com/office/drawing/2014/main" id="{6AD6FD99-2094-2116-D978-C02370FFCDC7}"/>
              </a:ext>
            </a:extLst>
          </p:cNvPr>
          <p:cNvSpPr/>
          <p:nvPr/>
        </p:nvSpPr>
        <p:spPr>
          <a:xfrm>
            <a:off x="838200" y="1998162"/>
            <a:ext cx="10515600" cy="768364"/>
          </a:xfrm>
          <a:custGeom>
            <a:avLst/>
            <a:gdLst>
              <a:gd name="connsiteX0" fmla="*/ 0 w 10515600"/>
              <a:gd name="connsiteY0" fmla="*/ 76836 h 768364"/>
              <a:gd name="connsiteX1" fmla="*/ 76836 w 10515600"/>
              <a:gd name="connsiteY1" fmla="*/ 0 h 768364"/>
              <a:gd name="connsiteX2" fmla="*/ 10438764 w 10515600"/>
              <a:gd name="connsiteY2" fmla="*/ 0 h 768364"/>
              <a:gd name="connsiteX3" fmla="*/ 10515600 w 10515600"/>
              <a:gd name="connsiteY3" fmla="*/ 76836 h 768364"/>
              <a:gd name="connsiteX4" fmla="*/ 10515600 w 10515600"/>
              <a:gd name="connsiteY4" fmla="*/ 691528 h 768364"/>
              <a:gd name="connsiteX5" fmla="*/ 10438764 w 10515600"/>
              <a:gd name="connsiteY5" fmla="*/ 768364 h 768364"/>
              <a:gd name="connsiteX6" fmla="*/ 76836 w 10515600"/>
              <a:gd name="connsiteY6" fmla="*/ 768364 h 768364"/>
              <a:gd name="connsiteX7" fmla="*/ 0 w 10515600"/>
              <a:gd name="connsiteY7" fmla="*/ 691528 h 768364"/>
              <a:gd name="connsiteX8" fmla="*/ 0 w 10515600"/>
              <a:gd name="connsiteY8" fmla="*/ 76836 h 76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8364">
                <a:moveTo>
                  <a:pt x="0" y="76836"/>
                </a:moveTo>
                <a:cubicBezTo>
                  <a:pt x="0" y="34401"/>
                  <a:pt x="34401" y="0"/>
                  <a:pt x="76836" y="0"/>
                </a:cubicBezTo>
                <a:lnTo>
                  <a:pt x="10438764" y="0"/>
                </a:lnTo>
                <a:cubicBezTo>
                  <a:pt x="10481199" y="0"/>
                  <a:pt x="10515600" y="34401"/>
                  <a:pt x="10515600" y="76836"/>
                </a:cubicBezTo>
                <a:lnTo>
                  <a:pt x="10515600" y="691528"/>
                </a:lnTo>
                <a:cubicBezTo>
                  <a:pt x="10515600" y="733963"/>
                  <a:pt x="10481199" y="768364"/>
                  <a:pt x="10438764" y="768364"/>
                </a:cubicBezTo>
                <a:lnTo>
                  <a:pt x="76836" y="768364"/>
                </a:lnTo>
                <a:cubicBezTo>
                  <a:pt x="34401" y="768364"/>
                  <a:pt x="0" y="733963"/>
                  <a:pt x="0" y="691528"/>
                </a:cubicBezTo>
                <a:lnTo>
                  <a:pt x="0" y="76836"/>
                </a:lnTo>
                <a:close/>
              </a:path>
            </a:pathLst>
          </a:custGeom>
          <a:solidFill>
            <a:schemeClr val="accent6">
              <a:lumMod val="20000"/>
              <a:lumOff val="8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2259966" tIns="80010" rIns="80011" bIns="80010" numCol="1" spcCol="1270" anchor="ctr" anchorCtr="0">
            <a:noAutofit/>
          </a:bodyPr>
          <a:lstStyle/>
          <a:p>
            <a:pPr marL="0" lvl="0" indent="0" algn="l" defTabSz="933450">
              <a:lnSpc>
                <a:spcPct val="90000"/>
              </a:lnSpc>
              <a:spcBef>
                <a:spcPct val="0"/>
              </a:spcBef>
              <a:spcAft>
                <a:spcPct val="35000"/>
              </a:spcAft>
              <a:buNone/>
            </a:pPr>
            <a:r>
              <a:rPr lang="es-PE" sz="2100" kern="1200" dirty="0"/>
              <a:t>Enfoque Internacional para la Gestión y Supervisión del Mantenimiento</a:t>
            </a:r>
            <a:endParaRPr lang="es-419" sz="2100" kern="1200" dirty="0"/>
          </a:p>
        </p:txBody>
      </p:sp>
      <p:sp>
        <p:nvSpPr>
          <p:cNvPr id="11" name="Rectángulo: esquinas redondeadas 10">
            <a:extLst>
              <a:ext uri="{FF2B5EF4-FFF2-40B4-BE49-F238E27FC236}">
                <a16:creationId xmlns:a16="http://schemas.microsoft.com/office/drawing/2014/main" id="{FA15C5A8-D86A-4A3F-0F11-FBB29C0C73BA}"/>
              </a:ext>
            </a:extLst>
          </p:cNvPr>
          <p:cNvSpPr/>
          <p:nvPr/>
        </p:nvSpPr>
        <p:spPr>
          <a:xfrm>
            <a:off x="915036" y="2074999"/>
            <a:ext cx="2103120" cy="614691"/>
          </a:xfrm>
          <a:prstGeom prst="roundRect">
            <a:avLst>
              <a:gd name="adj" fmla="val 10000"/>
            </a:avLst>
          </a:prstGeom>
          <a:blipFill dpi="0" rotWithShape="1">
            <a:blip r:embed="rId3">
              <a:alphaModFix amt="40000"/>
            </a:blip>
            <a:srcRect/>
            <a:stretch>
              <a:fillRect l="37481" t="410" r="34911" b="-24094"/>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12" name="Forma libre: forma 11">
            <a:extLst>
              <a:ext uri="{FF2B5EF4-FFF2-40B4-BE49-F238E27FC236}">
                <a16:creationId xmlns:a16="http://schemas.microsoft.com/office/drawing/2014/main" id="{B8EF1373-D133-698B-C6A7-95BD37017B0F}"/>
              </a:ext>
            </a:extLst>
          </p:cNvPr>
          <p:cNvSpPr/>
          <p:nvPr/>
        </p:nvSpPr>
        <p:spPr>
          <a:xfrm>
            <a:off x="838200" y="2843363"/>
            <a:ext cx="10515600" cy="768364"/>
          </a:xfrm>
          <a:custGeom>
            <a:avLst/>
            <a:gdLst>
              <a:gd name="connsiteX0" fmla="*/ 0 w 10515600"/>
              <a:gd name="connsiteY0" fmla="*/ 76836 h 768364"/>
              <a:gd name="connsiteX1" fmla="*/ 76836 w 10515600"/>
              <a:gd name="connsiteY1" fmla="*/ 0 h 768364"/>
              <a:gd name="connsiteX2" fmla="*/ 10438764 w 10515600"/>
              <a:gd name="connsiteY2" fmla="*/ 0 h 768364"/>
              <a:gd name="connsiteX3" fmla="*/ 10515600 w 10515600"/>
              <a:gd name="connsiteY3" fmla="*/ 76836 h 768364"/>
              <a:gd name="connsiteX4" fmla="*/ 10515600 w 10515600"/>
              <a:gd name="connsiteY4" fmla="*/ 691528 h 768364"/>
              <a:gd name="connsiteX5" fmla="*/ 10438764 w 10515600"/>
              <a:gd name="connsiteY5" fmla="*/ 768364 h 768364"/>
              <a:gd name="connsiteX6" fmla="*/ 76836 w 10515600"/>
              <a:gd name="connsiteY6" fmla="*/ 768364 h 768364"/>
              <a:gd name="connsiteX7" fmla="*/ 0 w 10515600"/>
              <a:gd name="connsiteY7" fmla="*/ 691528 h 768364"/>
              <a:gd name="connsiteX8" fmla="*/ 0 w 10515600"/>
              <a:gd name="connsiteY8" fmla="*/ 76836 h 76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8364">
                <a:moveTo>
                  <a:pt x="0" y="76836"/>
                </a:moveTo>
                <a:cubicBezTo>
                  <a:pt x="0" y="34401"/>
                  <a:pt x="34401" y="0"/>
                  <a:pt x="76836" y="0"/>
                </a:cubicBezTo>
                <a:lnTo>
                  <a:pt x="10438764" y="0"/>
                </a:lnTo>
                <a:cubicBezTo>
                  <a:pt x="10481199" y="0"/>
                  <a:pt x="10515600" y="34401"/>
                  <a:pt x="10515600" y="76836"/>
                </a:cubicBezTo>
                <a:lnTo>
                  <a:pt x="10515600" y="691528"/>
                </a:lnTo>
                <a:cubicBezTo>
                  <a:pt x="10515600" y="733963"/>
                  <a:pt x="10481199" y="768364"/>
                  <a:pt x="10438764" y="768364"/>
                </a:cubicBezTo>
                <a:lnTo>
                  <a:pt x="76836" y="768364"/>
                </a:lnTo>
                <a:cubicBezTo>
                  <a:pt x="34401" y="768364"/>
                  <a:pt x="0" y="733963"/>
                  <a:pt x="0" y="691528"/>
                </a:cubicBezTo>
                <a:lnTo>
                  <a:pt x="0" y="76836"/>
                </a:lnTo>
                <a:close/>
              </a:path>
            </a:pathLst>
          </a:custGeom>
          <a:solidFill>
            <a:srgbClr val="025D43"/>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2259966" tIns="80010" rIns="80011" bIns="80010" numCol="1" spcCol="1270" anchor="ctr" anchorCtr="0">
            <a:noAutofit/>
          </a:bodyPr>
          <a:lstStyle/>
          <a:p>
            <a:pPr marL="0" lvl="0" indent="0" algn="l" defTabSz="933450">
              <a:lnSpc>
                <a:spcPct val="90000"/>
              </a:lnSpc>
              <a:spcBef>
                <a:spcPct val="0"/>
              </a:spcBef>
              <a:spcAft>
                <a:spcPct val="35000"/>
              </a:spcAft>
              <a:buNone/>
            </a:pPr>
            <a:r>
              <a:rPr lang="es-PE" sz="2100" kern="1200" dirty="0"/>
              <a:t>Supervisión de Paradas de Planta y Trabajos en Mantenimiento</a:t>
            </a:r>
            <a:endParaRPr lang="es-419" sz="2100" kern="1200" dirty="0"/>
          </a:p>
        </p:txBody>
      </p:sp>
      <p:sp>
        <p:nvSpPr>
          <p:cNvPr id="13" name="Rectángulo: esquinas redondeadas 12">
            <a:extLst>
              <a:ext uri="{FF2B5EF4-FFF2-40B4-BE49-F238E27FC236}">
                <a16:creationId xmlns:a16="http://schemas.microsoft.com/office/drawing/2014/main" id="{E7F09223-12A5-ADD1-0E20-F702B0C2D4DA}"/>
              </a:ext>
            </a:extLst>
          </p:cNvPr>
          <p:cNvSpPr/>
          <p:nvPr/>
        </p:nvSpPr>
        <p:spPr>
          <a:xfrm>
            <a:off x="915036" y="2920200"/>
            <a:ext cx="2103120" cy="614691"/>
          </a:xfrm>
          <a:prstGeom prst="roundRect">
            <a:avLst>
              <a:gd name="adj" fmla="val 10000"/>
            </a:avLst>
          </a:prstGeom>
          <a:blipFill dpi="0" rotWithShape="1">
            <a:blip r:embed="rId4"/>
            <a:srcRect/>
            <a:stretch>
              <a:fillRect l="-2529" t="-2080" r="-420" b="-67626"/>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14" name="Forma libre: forma 13">
            <a:extLst>
              <a:ext uri="{FF2B5EF4-FFF2-40B4-BE49-F238E27FC236}">
                <a16:creationId xmlns:a16="http://schemas.microsoft.com/office/drawing/2014/main" id="{E703C055-5827-2739-AC71-1C93B5F48DCC}"/>
              </a:ext>
            </a:extLst>
          </p:cNvPr>
          <p:cNvSpPr/>
          <p:nvPr/>
        </p:nvSpPr>
        <p:spPr>
          <a:xfrm>
            <a:off x="838200" y="3688564"/>
            <a:ext cx="10515600" cy="768364"/>
          </a:xfrm>
          <a:custGeom>
            <a:avLst/>
            <a:gdLst>
              <a:gd name="connsiteX0" fmla="*/ 0 w 10515600"/>
              <a:gd name="connsiteY0" fmla="*/ 76836 h 768364"/>
              <a:gd name="connsiteX1" fmla="*/ 76836 w 10515600"/>
              <a:gd name="connsiteY1" fmla="*/ 0 h 768364"/>
              <a:gd name="connsiteX2" fmla="*/ 10438764 w 10515600"/>
              <a:gd name="connsiteY2" fmla="*/ 0 h 768364"/>
              <a:gd name="connsiteX3" fmla="*/ 10515600 w 10515600"/>
              <a:gd name="connsiteY3" fmla="*/ 76836 h 768364"/>
              <a:gd name="connsiteX4" fmla="*/ 10515600 w 10515600"/>
              <a:gd name="connsiteY4" fmla="*/ 691528 h 768364"/>
              <a:gd name="connsiteX5" fmla="*/ 10438764 w 10515600"/>
              <a:gd name="connsiteY5" fmla="*/ 768364 h 768364"/>
              <a:gd name="connsiteX6" fmla="*/ 76836 w 10515600"/>
              <a:gd name="connsiteY6" fmla="*/ 768364 h 768364"/>
              <a:gd name="connsiteX7" fmla="*/ 0 w 10515600"/>
              <a:gd name="connsiteY7" fmla="*/ 691528 h 768364"/>
              <a:gd name="connsiteX8" fmla="*/ 0 w 10515600"/>
              <a:gd name="connsiteY8" fmla="*/ 76836 h 76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8364">
                <a:moveTo>
                  <a:pt x="0" y="76836"/>
                </a:moveTo>
                <a:cubicBezTo>
                  <a:pt x="0" y="34401"/>
                  <a:pt x="34401" y="0"/>
                  <a:pt x="76836" y="0"/>
                </a:cubicBezTo>
                <a:lnTo>
                  <a:pt x="10438764" y="0"/>
                </a:lnTo>
                <a:cubicBezTo>
                  <a:pt x="10481199" y="0"/>
                  <a:pt x="10515600" y="34401"/>
                  <a:pt x="10515600" y="76836"/>
                </a:cubicBezTo>
                <a:lnTo>
                  <a:pt x="10515600" y="691528"/>
                </a:lnTo>
                <a:cubicBezTo>
                  <a:pt x="10515600" y="733963"/>
                  <a:pt x="10481199" y="768364"/>
                  <a:pt x="10438764" y="768364"/>
                </a:cubicBezTo>
                <a:lnTo>
                  <a:pt x="76836" y="768364"/>
                </a:lnTo>
                <a:cubicBezTo>
                  <a:pt x="34401" y="768364"/>
                  <a:pt x="0" y="733963"/>
                  <a:pt x="0" y="691528"/>
                </a:cubicBezTo>
                <a:lnTo>
                  <a:pt x="0" y="76836"/>
                </a:lnTo>
                <a:close/>
              </a:path>
            </a:pathLst>
          </a:custGeom>
          <a:solidFill>
            <a:schemeClr val="accent6">
              <a:lumMod val="20000"/>
              <a:lumOff val="8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2259966" tIns="80010" rIns="80011" bIns="80010" numCol="1" spcCol="1270" anchor="ctr" anchorCtr="0">
            <a:noAutofit/>
          </a:bodyPr>
          <a:lstStyle/>
          <a:p>
            <a:pPr marL="0" lvl="0" indent="0" algn="l" defTabSz="933450">
              <a:lnSpc>
                <a:spcPct val="90000"/>
              </a:lnSpc>
              <a:spcBef>
                <a:spcPct val="0"/>
              </a:spcBef>
              <a:spcAft>
                <a:spcPct val="35000"/>
              </a:spcAft>
              <a:buNone/>
            </a:pPr>
            <a:r>
              <a:rPr lang="es-PE" sz="2100" kern="1200" dirty="0"/>
              <a:t>Gestión y Supervisión de KPI en Mantenimiento</a:t>
            </a:r>
            <a:endParaRPr lang="es-419" sz="2100" kern="1200" dirty="0"/>
          </a:p>
        </p:txBody>
      </p:sp>
      <p:sp>
        <p:nvSpPr>
          <p:cNvPr id="15" name="Rectángulo: esquinas redondeadas 14">
            <a:extLst>
              <a:ext uri="{FF2B5EF4-FFF2-40B4-BE49-F238E27FC236}">
                <a16:creationId xmlns:a16="http://schemas.microsoft.com/office/drawing/2014/main" id="{D335AB05-DBA3-F91D-5FB1-C5ADDDAE1995}"/>
              </a:ext>
            </a:extLst>
          </p:cNvPr>
          <p:cNvSpPr/>
          <p:nvPr/>
        </p:nvSpPr>
        <p:spPr>
          <a:xfrm>
            <a:off x="915036" y="3765401"/>
            <a:ext cx="2103120" cy="614691"/>
          </a:xfrm>
          <a:prstGeom prst="roundRect">
            <a:avLst>
              <a:gd name="adj" fmla="val 10000"/>
            </a:avLst>
          </a:prstGeom>
          <a:blipFill dpi="0" rotWithShape="1">
            <a:blip r:embed="rId5">
              <a:alphaModFix amt="40000"/>
            </a:blip>
            <a:srcRect/>
            <a:stretch>
              <a:fillRect t="-63000" b="-63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16" name="Forma libre: forma 15">
            <a:extLst>
              <a:ext uri="{FF2B5EF4-FFF2-40B4-BE49-F238E27FC236}">
                <a16:creationId xmlns:a16="http://schemas.microsoft.com/office/drawing/2014/main" id="{026E0CD8-52E8-8F01-24D9-7BF01D55B571}"/>
              </a:ext>
            </a:extLst>
          </p:cNvPr>
          <p:cNvSpPr/>
          <p:nvPr/>
        </p:nvSpPr>
        <p:spPr>
          <a:xfrm>
            <a:off x="838200" y="4533765"/>
            <a:ext cx="10515600" cy="768364"/>
          </a:xfrm>
          <a:custGeom>
            <a:avLst/>
            <a:gdLst>
              <a:gd name="connsiteX0" fmla="*/ 0 w 10515600"/>
              <a:gd name="connsiteY0" fmla="*/ 76836 h 768364"/>
              <a:gd name="connsiteX1" fmla="*/ 76836 w 10515600"/>
              <a:gd name="connsiteY1" fmla="*/ 0 h 768364"/>
              <a:gd name="connsiteX2" fmla="*/ 10438764 w 10515600"/>
              <a:gd name="connsiteY2" fmla="*/ 0 h 768364"/>
              <a:gd name="connsiteX3" fmla="*/ 10515600 w 10515600"/>
              <a:gd name="connsiteY3" fmla="*/ 76836 h 768364"/>
              <a:gd name="connsiteX4" fmla="*/ 10515600 w 10515600"/>
              <a:gd name="connsiteY4" fmla="*/ 691528 h 768364"/>
              <a:gd name="connsiteX5" fmla="*/ 10438764 w 10515600"/>
              <a:gd name="connsiteY5" fmla="*/ 768364 h 768364"/>
              <a:gd name="connsiteX6" fmla="*/ 76836 w 10515600"/>
              <a:gd name="connsiteY6" fmla="*/ 768364 h 768364"/>
              <a:gd name="connsiteX7" fmla="*/ 0 w 10515600"/>
              <a:gd name="connsiteY7" fmla="*/ 691528 h 768364"/>
              <a:gd name="connsiteX8" fmla="*/ 0 w 10515600"/>
              <a:gd name="connsiteY8" fmla="*/ 76836 h 76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8364">
                <a:moveTo>
                  <a:pt x="0" y="76836"/>
                </a:moveTo>
                <a:cubicBezTo>
                  <a:pt x="0" y="34401"/>
                  <a:pt x="34401" y="0"/>
                  <a:pt x="76836" y="0"/>
                </a:cubicBezTo>
                <a:lnTo>
                  <a:pt x="10438764" y="0"/>
                </a:lnTo>
                <a:cubicBezTo>
                  <a:pt x="10481199" y="0"/>
                  <a:pt x="10515600" y="34401"/>
                  <a:pt x="10515600" y="76836"/>
                </a:cubicBezTo>
                <a:lnTo>
                  <a:pt x="10515600" y="691528"/>
                </a:lnTo>
                <a:cubicBezTo>
                  <a:pt x="10515600" y="733963"/>
                  <a:pt x="10481199" y="768364"/>
                  <a:pt x="10438764" y="768364"/>
                </a:cubicBezTo>
                <a:lnTo>
                  <a:pt x="76836" y="768364"/>
                </a:lnTo>
                <a:cubicBezTo>
                  <a:pt x="34401" y="768364"/>
                  <a:pt x="0" y="733963"/>
                  <a:pt x="0" y="691528"/>
                </a:cubicBezTo>
                <a:lnTo>
                  <a:pt x="0" y="76836"/>
                </a:lnTo>
                <a:close/>
              </a:path>
            </a:pathLst>
          </a:custGeom>
          <a:solidFill>
            <a:schemeClr val="accent6">
              <a:lumMod val="20000"/>
              <a:lumOff val="8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2259966" tIns="80010" rIns="80011" bIns="80010" numCol="1" spcCol="1270" anchor="ctr" anchorCtr="0">
            <a:noAutofit/>
          </a:bodyPr>
          <a:lstStyle/>
          <a:p>
            <a:pPr marL="0" lvl="0" indent="0" algn="l" defTabSz="933450">
              <a:lnSpc>
                <a:spcPct val="90000"/>
              </a:lnSpc>
              <a:spcBef>
                <a:spcPct val="0"/>
              </a:spcBef>
              <a:spcAft>
                <a:spcPct val="35000"/>
              </a:spcAft>
              <a:buNone/>
            </a:pPr>
            <a:r>
              <a:rPr lang="es-PE" sz="2100" kern="1200" dirty="0"/>
              <a:t>Mejora Continua en Mantenimiento</a:t>
            </a:r>
            <a:endParaRPr lang="es-419" sz="2100" kern="1200" dirty="0"/>
          </a:p>
        </p:txBody>
      </p:sp>
      <p:sp>
        <p:nvSpPr>
          <p:cNvPr id="17" name="Rectángulo: esquinas redondeadas 16">
            <a:extLst>
              <a:ext uri="{FF2B5EF4-FFF2-40B4-BE49-F238E27FC236}">
                <a16:creationId xmlns:a16="http://schemas.microsoft.com/office/drawing/2014/main" id="{636E4B19-4DB5-0FED-DF43-18DC29DA9505}"/>
              </a:ext>
            </a:extLst>
          </p:cNvPr>
          <p:cNvSpPr/>
          <p:nvPr/>
        </p:nvSpPr>
        <p:spPr>
          <a:xfrm>
            <a:off x="915036" y="4610602"/>
            <a:ext cx="2103120" cy="614691"/>
          </a:xfrm>
          <a:prstGeom prst="roundRect">
            <a:avLst>
              <a:gd name="adj" fmla="val 10000"/>
            </a:avLst>
          </a:prstGeom>
          <a:blipFill dpi="0" rotWithShape="1">
            <a:blip r:embed="rId6">
              <a:alphaModFix amt="40000"/>
            </a:blip>
            <a:srcRect/>
            <a:stretch>
              <a:fillRect l="-1030" t="1875" r="-919" b="-8321"/>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18" name="Forma libre: forma 17">
            <a:extLst>
              <a:ext uri="{FF2B5EF4-FFF2-40B4-BE49-F238E27FC236}">
                <a16:creationId xmlns:a16="http://schemas.microsoft.com/office/drawing/2014/main" id="{4CD78C47-C2DA-1BE7-8026-6D88B1B7A654}"/>
              </a:ext>
            </a:extLst>
          </p:cNvPr>
          <p:cNvSpPr/>
          <p:nvPr/>
        </p:nvSpPr>
        <p:spPr>
          <a:xfrm>
            <a:off x="838200" y="5378966"/>
            <a:ext cx="10515600" cy="768364"/>
          </a:xfrm>
          <a:custGeom>
            <a:avLst/>
            <a:gdLst>
              <a:gd name="connsiteX0" fmla="*/ 0 w 10515600"/>
              <a:gd name="connsiteY0" fmla="*/ 76836 h 768364"/>
              <a:gd name="connsiteX1" fmla="*/ 76836 w 10515600"/>
              <a:gd name="connsiteY1" fmla="*/ 0 h 768364"/>
              <a:gd name="connsiteX2" fmla="*/ 10438764 w 10515600"/>
              <a:gd name="connsiteY2" fmla="*/ 0 h 768364"/>
              <a:gd name="connsiteX3" fmla="*/ 10515600 w 10515600"/>
              <a:gd name="connsiteY3" fmla="*/ 76836 h 768364"/>
              <a:gd name="connsiteX4" fmla="*/ 10515600 w 10515600"/>
              <a:gd name="connsiteY4" fmla="*/ 691528 h 768364"/>
              <a:gd name="connsiteX5" fmla="*/ 10438764 w 10515600"/>
              <a:gd name="connsiteY5" fmla="*/ 768364 h 768364"/>
              <a:gd name="connsiteX6" fmla="*/ 76836 w 10515600"/>
              <a:gd name="connsiteY6" fmla="*/ 768364 h 768364"/>
              <a:gd name="connsiteX7" fmla="*/ 0 w 10515600"/>
              <a:gd name="connsiteY7" fmla="*/ 691528 h 768364"/>
              <a:gd name="connsiteX8" fmla="*/ 0 w 10515600"/>
              <a:gd name="connsiteY8" fmla="*/ 76836 h 76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15600" h="768364">
                <a:moveTo>
                  <a:pt x="0" y="76836"/>
                </a:moveTo>
                <a:cubicBezTo>
                  <a:pt x="0" y="34401"/>
                  <a:pt x="34401" y="0"/>
                  <a:pt x="76836" y="0"/>
                </a:cubicBezTo>
                <a:lnTo>
                  <a:pt x="10438764" y="0"/>
                </a:lnTo>
                <a:cubicBezTo>
                  <a:pt x="10481199" y="0"/>
                  <a:pt x="10515600" y="34401"/>
                  <a:pt x="10515600" y="76836"/>
                </a:cubicBezTo>
                <a:lnTo>
                  <a:pt x="10515600" y="691528"/>
                </a:lnTo>
                <a:cubicBezTo>
                  <a:pt x="10515600" y="733963"/>
                  <a:pt x="10481199" y="768364"/>
                  <a:pt x="10438764" y="768364"/>
                </a:cubicBezTo>
                <a:lnTo>
                  <a:pt x="76836" y="768364"/>
                </a:lnTo>
                <a:cubicBezTo>
                  <a:pt x="34401" y="768364"/>
                  <a:pt x="0" y="733963"/>
                  <a:pt x="0" y="691528"/>
                </a:cubicBezTo>
                <a:lnTo>
                  <a:pt x="0" y="76836"/>
                </a:lnTo>
                <a:close/>
              </a:path>
            </a:pathLst>
          </a:custGeom>
          <a:solidFill>
            <a:schemeClr val="accent6">
              <a:lumMod val="20000"/>
              <a:lumOff val="80000"/>
            </a:scheme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2259966" tIns="80010" rIns="80011" bIns="80010" numCol="1" spcCol="1270" anchor="ctr" anchorCtr="0">
            <a:noAutofit/>
          </a:bodyPr>
          <a:lstStyle/>
          <a:p>
            <a:pPr marL="0" lvl="0" indent="0" algn="l" defTabSz="933450">
              <a:lnSpc>
                <a:spcPct val="90000"/>
              </a:lnSpc>
              <a:spcBef>
                <a:spcPct val="0"/>
              </a:spcBef>
              <a:spcAft>
                <a:spcPct val="35000"/>
              </a:spcAft>
              <a:buNone/>
            </a:pPr>
            <a:r>
              <a:rPr lang="es-PE" sz="2100" kern="1200" dirty="0"/>
              <a:t>Habilidades Blandas para la Supervisión de Personal Técnico y de Ingeniería</a:t>
            </a:r>
            <a:endParaRPr lang="es-419" sz="2100" kern="1200" dirty="0"/>
          </a:p>
        </p:txBody>
      </p:sp>
      <p:sp>
        <p:nvSpPr>
          <p:cNvPr id="19" name="Rectángulo: esquinas redondeadas 18">
            <a:extLst>
              <a:ext uri="{FF2B5EF4-FFF2-40B4-BE49-F238E27FC236}">
                <a16:creationId xmlns:a16="http://schemas.microsoft.com/office/drawing/2014/main" id="{9A76337B-F797-6A66-83C0-41576E9DFD26}"/>
              </a:ext>
            </a:extLst>
          </p:cNvPr>
          <p:cNvSpPr/>
          <p:nvPr/>
        </p:nvSpPr>
        <p:spPr>
          <a:xfrm>
            <a:off x="915036" y="5455803"/>
            <a:ext cx="2103120" cy="614691"/>
          </a:xfrm>
          <a:prstGeom prst="roundRect">
            <a:avLst>
              <a:gd name="adj" fmla="val 10000"/>
            </a:avLst>
          </a:prstGeom>
          <a:blipFill dpi="0" rotWithShape="1">
            <a:blip r:embed="rId7">
              <a:alphaModFix amt="40000"/>
            </a:blip>
            <a:srcRect/>
            <a:stretch>
              <a:fillRect t="-1708" r="-919" b="-57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4002699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0B3F05-9BAC-AEFC-F317-10790C17AD33}"/>
              </a:ext>
            </a:extLst>
          </p:cNvPr>
          <p:cNvSpPr>
            <a:spLocks noGrp="1"/>
          </p:cNvSpPr>
          <p:nvPr>
            <p:ph type="title"/>
          </p:nvPr>
        </p:nvSpPr>
        <p:spPr/>
        <p:txBody>
          <a:bodyPr/>
          <a:lstStyle/>
          <a:p>
            <a:r>
              <a:rPr lang="es-PE" dirty="0"/>
              <a:t>Planificación de Paradas de Planta</a:t>
            </a:r>
            <a:endParaRPr lang="es-419" dirty="0"/>
          </a:p>
        </p:txBody>
      </p:sp>
      <p:sp>
        <p:nvSpPr>
          <p:cNvPr id="3" name="Marcador de texto 2">
            <a:extLst>
              <a:ext uri="{FF2B5EF4-FFF2-40B4-BE49-F238E27FC236}">
                <a16:creationId xmlns:a16="http://schemas.microsoft.com/office/drawing/2014/main" id="{3DB0EE0F-81B6-D01C-8A17-AF4C3D113D6D}"/>
              </a:ext>
            </a:extLst>
          </p:cNvPr>
          <p:cNvSpPr>
            <a:spLocks noGrp="1"/>
          </p:cNvSpPr>
          <p:nvPr>
            <p:ph type="body" idx="1"/>
          </p:nvPr>
        </p:nvSpPr>
        <p:spPr/>
        <p:txBody>
          <a:bodyPr/>
          <a:lstStyle/>
          <a:p>
            <a:endParaRPr lang="es-419"/>
          </a:p>
        </p:txBody>
      </p:sp>
    </p:spTree>
    <p:extLst>
      <p:ext uri="{BB962C8B-B14F-4D97-AF65-F5344CB8AC3E}">
        <p14:creationId xmlns:p14="http://schemas.microsoft.com/office/powerpoint/2010/main" val="1637151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90A8935-9BA1-AD75-0E74-7F34B3ECB865}"/>
              </a:ext>
            </a:extLst>
          </p:cNvPr>
          <p:cNvSpPr>
            <a:spLocks noGrp="1"/>
          </p:cNvSpPr>
          <p:nvPr>
            <p:ph type="title"/>
          </p:nvPr>
        </p:nvSpPr>
        <p:spPr/>
        <p:txBody>
          <a:bodyPr/>
          <a:lstStyle/>
          <a:p>
            <a:endParaRPr lang="es-419"/>
          </a:p>
        </p:txBody>
      </p:sp>
      <p:pic>
        <p:nvPicPr>
          <p:cNvPr id="4" name="Picture 2">
            <a:extLst>
              <a:ext uri="{FF2B5EF4-FFF2-40B4-BE49-F238E27FC236}">
                <a16:creationId xmlns:a16="http://schemas.microsoft.com/office/drawing/2014/main" id="{0EA03B55-0DDE-8B45-FE3C-5F99EF4C155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12674" y="1825625"/>
            <a:ext cx="5766652" cy="4351338"/>
          </a:xfrm>
          <a:prstGeom prst="rect">
            <a:avLst/>
          </a:prstGeom>
          <a:noFill/>
          <a:extLst>
            <a:ext uri="{909E8E84-426E-40DD-AFC4-6F175D3DCCD1}">
              <a14:hiddenFill xmlns:a14="http://schemas.microsoft.com/office/drawing/2010/main">
                <a:solidFill>
                  <a:srgbClr val="FFFFFF"/>
                </a:solidFill>
              </a14:hiddenFill>
            </a:ext>
          </a:extLst>
        </p:spPr>
      </p:pic>
      <p:sp>
        <p:nvSpPr>
          <p:cNvPr id="5" name="Elipse 4">
            <a:extLst>
              <a:ext uri="{FF2B5EF4-FFF2-40B4-BE49-F238E27FC236}">
                <a16:creationId xmlns:a16="http://schemas.microsoft.com/office/drawing/2014/main" id="{4B98305A-93E0-7953-8189-A1C88F98EE18}"/>
              </a:ext>
            </a:extLst>
          </p:cNvPr>
          <p:cNvSpPr/>
          <p:nvPr/>
        </p:nvSpPr>
        <p:spPr>
          <a:xfrm>
            <a:off x="4824247" y="4803227"/>
            <a:ext cx="1618593" cy="536028"/>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419"/>
          </a:p>
        </p:txBody>
      </p:sp>
    </p:spTree>
    <p:extLst>
      <p:ext uri="{BB962C8B-B14F-4D97-AF65-F5344CB8AC3E}">
        <p14:creationId xmlns:p14="http://schemas.microsoft.com/office/powerpoint/2010/main" val="36128258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3D00BE-891A-FC53-070A-1F96FD2AB794}"/>
              </a:ext>
            </a:extLst>
          </p:cNvPr>
          <p:cNvSpPr>
            <a:spLocks noGrp="1"/>
          </p:cNvSpPr>
          <p:nvPr>
            <p:ph type="title"/>
          </p:nvPr>
        </p:nvSpPr>
        <p:spPr/>
        <p:txBody>
          <a:bodyPr/>
          <a:lstStyle/>
          <a:p>
            <a:endParaRPr lang="es-419"/>
          </a:p>
        </p:txBody>
      </p:sp>
      <p:sp>
        <p:nvSpPr>
          <p:cNvPr id="3" name="Marcador de contenido 2">
            <a:extLst>
              <a:ext uri="{FF2B5EF4-FFF2-40B4-BE49-F238E27FC236}">
                <a16:creationId xmlns:a16="http://schemas.microsoft.com/office/drawing/2014/main" id="{F7B48BB4-B875-3112-0EA1-CE59B54F786D}"/>
              </a:ext>
            </a:extLst>
          </p:cNvPr>
          <p:cNvSpPr>
            <a:spLocks noGrp="1"/>
          </p:cNvSpPr>
          <p:nvPr>
            <p:ph idx="1"/>
          </p:nvPr>
        </p:nvSpPr>
        <p:spPr/>
        <p:txBody>
          <a:bodyPr/>
          <a:lstStyle/>
          <a:p>
            <a:r>
              <a:rPr lang="es-PE" dirty="0"/>
              <a:t>Las paradas de planta son una estrategia de mantenimiento proactivo que tiene las siguientes características:</a:t>
            </a:r>
          </a:p>
          <a:p>
            <a:pPr lvl="1"/>
            <a:r>
              <a:rPr lang="es-PE" dirty="0"/>
              <a:t>Interviene equipos críticos que requieren que todas las instalaciones se encuentren detenidas</a:t>
            </a:r>
          </a:p>
          <a:p>
            <a:pPr lvl="1"/>
            <a:r>
              <a:rPr lang="es-PE" dirty="0"/>
              <a:t>Utiliza gran cantidad de personal propio y externo</a:t>
            </a:r>
          </a:p>
          <a:p>
            <a:pPr lvl="1"/>
            <a:r>
              <a:rPr lang="es-PE" dirty="0"/>
              <a:t>Utiliza gran cantidad de recursos</a:t>
            </a:r>
          </a:p>
          <a:p>
            <a:pPr lvl="1"/>
            <a:r>
              <a:rPr lang="es-PE" dirty="0"/>
              <a:t>Se diseña de manera que se eviten las intervenciones en los mismos equipos hasta la próxima parada de planta</a:t>
            </a:r>
          </a:p>
        </p:txBody>
      </p:sp>
    </p:spTree>
    <p:extLst>
      <p:ext uri="{BB962C8B-B14F-4D97-AF65-F5344CB8AC3E}">
        <p14:creationId xmlns:p14="http://schemas.microsoft.com/office/powerpoint/2010/main" val="4117733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4762A0-1C78-65EB-3AC4-0A901F0EB96B}"/>
              </a:ext>
            </a:extLst>
          </p:cNvPr>
          <p:cNvSpPr>
            <a:spLocks noGrp="1"/>
          </p:cNvSpPr>
          <p:nvPr>
            <p:ph type="title"/>
          </p:nvPr>
        </p:nvSpPr>
        <p:spPr/>
        <p:txBody>
          <a:bodyPr/>
          <a:lstStyle/>
          <a:p>
            <a:r>
              <a:rPr lang="es-PE" dirty="0"/>
              <a:t>Planificación de una parada de planta</a:t>
            </a:r>
            <a:endParaRPr lang="es-419" dirty="0"/>
          </a:p>
        </p:txBody>
      </p:sp>
      <p:sp>
        <p:nvSpPr>
          <p:cNvPr id="3" name="Marcador de contenido 2">
            <a:extLst>
              <a:ext uri="{FF2B5EF4-FFF2-40B4-BE49-F238E27FC236}">
                <a16:creationId xmlns:a16="http://schemas.microsoft.com/office/drawing/2014/main" id="{35EBE72E-C562-DD91-5323-5442174E86D5}"/>
              </a:ext>
            </a:extLst>
          </p:cNvPr>
          <p:cNvSpPr>
            <a:spLocks noGrp="1"/>
          </p:cNvSpPr>
          <p:nvPr>
            <p:ph idx="1"/>
          </p:nvPr>
        </p:nvSpPr>
        <p:spPr/>
        <p:txBody>
          <a:bodyPr/>
          <a:lstStyle/>
          <a:p>
            <a:r>
              <a:rPr lang="es-PE" dirty="0"/>
              <a:t>Las paradas de planta se deben de empezar a planificar de 6 a 8 meses antes de realizarse por los siguientes motivos:</a:t>
            </a:r>
          </a:p>
          <a:p>
            <a:pPr lvl="1"/>
            <a:r>
              <a:rPr lang="es-PE" dirty="0"/>
              <a:t>Los pedidos de repuestos importados fabricados pueden demorar de 12 a 16 semanas</a:t>
            </a:r>
          </a:p>
          <a:p>
            <a:pPr lvl="1"/>
            <a:r>
              <a:rPr lang="es-PE" dirty="0"/>
              <a:t>Los tiempos de ejecución de licitaciones para trabajos mayores y comprometer a los contratistas</a:t>
            </a:r>
          </a:p>
          <a:p>
            <a:pPr lvl="1"/>
            <a:r>
              <a:rPr lang="es-PE" dirty="0"/>
              <a:t>Definir los alcances de los trabajos, repuestos, contratistas y maniobras necesarias toma tiempo e investigación</a:t>
            </a:r>
          </a:p>
          <a:p>
            <a:pPr lvl="1"/>
            <a:r>
              <a:rPr lang="es-PE" dirty="0"/>
              <a:t>Revisión de simultaneidad de tareas, cruces</a:t>
            </a:r>
          </a:p>
          <a:p>
            <a:pPr lvl="1"/>
            <a:r>
              <a:rPr lang="es-PE" dirty="0"/>
              <a:t>Impacto de los cortes de servicios y medidas de contingencia</a:t>
            </a:r>
            <a:endParaRPr lang="es-419" dirty="0"/>
          </a:p>
        </p:txBody>
      </p:sp>
    </p:spTree>
    <p:extLst>
      <p:ext uri="{BB962C8B-B14F-4D97-AF65-F5344CB8AC3E}">
        <p14:creationId xmlns:p14="http://schemas.microsoft.com/office/powerpoint/2010/main" val="496548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028241-25C9-AA89-582B-38C50324F2A5}"/>
              </a:ext>
            </a:extLst>
          </p:cNvPr>
          <p:cNvSpPr>
            <a:spLocks noGrp="1"/>
          </p:cNvSpPr>
          <p:nvPr>
            <p:ph type="title"/>
          </p:nvPr>
        </p:nvSpPr>
        <p:spPr/>
        <p:txBody>
          <a:bodyPr/>
          <a:lstStyle/>
          <a:p>
            <a:r>
              <a:rPr lang="es-PE" dirty="0"/>
              <a:t>Equipo de Parada de Planta</a:t>
            </a:r>
            <a:endParaRPr lang="es-419" dirty="0"/>
          </a:p>
        </p:txBody>
      </p:sp>
      <p:sp>
        <p:nvSpPr>
          <p:cNvPr id="3" name="Marcador de contenido 2">
            <a:extLst>
              <a:ext uri="{FF2B5EF4-FFF2-40B4-BE49-F238E27FC236}">
                <a16:creationId xmlns:a16="http://schemas.microsoft.com/office/drawing/2014/main" id="{4B35A586-E857-0057-1528-C8C90584EEE5}"/>
              </a:ext>
            </a:extLst>
          </p:cNvPr>
          <p:cNvSpPr>
            <a:spLocks noGrp="1"/>
          </p:cNvSpPr>
          <p:nvPr>
            <p:ph idx="1"/>
          </p:nvPr>
        </p:nvSpPr>
        <p:spPr/>
        <p:txBody>
          <a:bodyPr/>
          <a:lstStyle/>
          <a:p>
            <a:r>
              <a:rPr lang="es-PE" dirty="0"/>
              <a:t>Mantenimiento – Planificación, ingeniería, supervisores</a:t>
            </a:r>
          </a:p>
          <a:p>
            <a:r>
              <a:rPr lang="es-PE" dirty="0"/>
              <a:t>Compras de repuestos y servicios</a:t>
            </a:r>
          </a:p>
          <a:p>
            <a:r>
              <a:rPr lang="es-PE" dirty="0"/>
              <a:t>Almacén</a:t>
            </a:r>
          </a:p>
          <a:p>
            <a:r>
              <a:rPr lang="es-PE" dirty="0"/>
              <a:t>Seguridad ocupacional y medio ambiente</a:t>
            </a:r>
          </a:p>
          <a:p>
            <a:r>
              <a:rPr lang="es-PE" dirty="0"/>
              <a:t>Producción u operaciones</a:t>
            </a:r>
          </a:p>
          <a:p>
            <a:endParaRPr lang="es-419" dirty="0"/>
          </a:p>
        </p:txBody>
      </p:sp>
    </p:spTree>
    <p:extLst>
      <p:ext uri="{BB962C8B-B14F-4D97-AF65-F5344CB8AC3E}">
        <p14:creationId xmlns:p14="http://schemas.microsoft.com/office/powerpoint/2010/main" val="201688708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1918</TotalTime>
  <Words>1171</Words>
  <Application>Microsoft Office PowerPoint</Application>
  <PresentationFormat>Panorámica</PresentationFormat>
  <Paragraphs>129</Paragraphs>
  <Slides>27</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27</vt:i4>
      </vt:variant>
    </vt:vector>
  </HeadingPairs>
  <TitlesOfParts>
    <vt:vector size="32" baseType="lpstr">
      <vt:lpstr>Arial</vt:lpstr>
      <vt:lpstr>Calibri</vt:lpstr>
      <vt:lpstr>Calibri Light</vt:lpstr>
      <vt:lpstr>Prompt</vt:lpstr>
      <vt:lpstr>Tema de Office</vt:lpstr>
      <vt:lpstr>Presentación de PowerPoint</vt:lpstr>
      <vt:lpstr>Presentación de PowerPoint</vt:lpstr>
      <vt:lpstr>Módulo 3</vt:lpstr>
      <vt:lpstr>Presentación de PowerPoint</vt:lpstr>
      <vt:lpstr>Planificación de Paradas de Planta</vt:lpstr>
      <vt:lpstr>Presentación de PowerPoint</vt:lpstr>
      <vt:lpstr>Presentación de PowerPoint</vt:lpstr>
      <vt:lpstr>Planificación de una parada de planta</vt:lpstr>
      <vt:lpstr>Equipo de Parada de Planta</vt:lpstr>
      <vt:lpstr>Etapas de la preparación </vt:lpstr>
      <vt:lpstr>Puntos a considerar en la planificación</vt:lpstr>
      <vt:lpstr>Programación de Tareas y Gestión de Recursos</vt:lpstr>
      <vt:lpstr>Programación de las tareas</vt:lpstr>
      <vt:lpstr>Supervisores</vt:lpstr>
      <vt:lpstr>Presentación de PowerPoint</vt:lpstr>
      <vt:lpstr>Ejecución de los Trabajos Programados</vt:lpstr>
      <vt:lpstr>El día antes de la parada de planta</vt:lpstr>
      <vt:lpstr>Al empezar cada día o turno</vt:lpstr>
      <vt:lpstr>Durante la ejecución</vt:lpstr>
      <vt:lpstr>Presentación de PowerPoint</vt:lpstr>
      <vt:lpstr>Pruebas y Arranque de planta</vt:lpstr>
      <vt:lpstr>Después de la parada de planta</vt:lpstr>
      <vt:lpstr>Presupuesto y Reporte de Costos</vt:lpstr>
      <vt:lpstr>Presupuesto de la Parada de Planta</vt:lpstr>
      <vt:lpstr>Justificación del presupuesto de parada de planta</vt:lpstr>
      <vt:lpstr>Reporte de costos de parada de planta</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Ci5D2</dc:creator>
  <cp:lastModifiedBy>Manuel Belaochaga</cp:lastModifiedBy>
  <cp:revision>9</cp:revision>
  <dcterms:created xsi:type="dcterms:W3CDTF">2022-04-19T18:02:09Z</dcterms:created>
  <dcterms:modified xsi:type="dcterms:W3CDTF">2023-06-26T01:22:23Z</dcterms:modified>
</cp:coreProperties>
</file>

<file path=docProps/thumbnail.jpeg>
</file>